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319" r:id="rId2"/>
    <p:sldId id="307" r:id="rId3"/>
    <p:sldId id="291" r:id="rId4"/>
    <p:sldId id="292" r:id="rId5"/>
    <p:sldId id="264" r:id="rId6"/>
    <p:sldId id="286" r:id="rId7"/>
    <p:sldId id="304" r:id="rId8"/>
    <p:sldId id="290" r:id="rId9"/>
    <p:sldId id="305" r:id="rId10"/>
    <p:sldId id="272" r:id="rId11"/>
    <p:sldId id="258" r:id="rId12"/>
    <p:sldId id="311" r:id="rId13"/>
    <p:sldId id="298" r:id="rId14"/>
    <p:sldId id="315" r:id="rId15"/>
    <p:sldId id="316" r:id="rId16"/>
    <p:sldId id="317" r:id="rId17"/>
    <p:sldId id="261" r:id="rId18"/>
    <p:sldId id="262" r:id="rId19"/>
    <p:sldId id="309" r:id="rId20"/>
    <p:sldId id="314" r:id="rId21"/>
    <p:sldId id="263" r:id="rId22"/>
    <p:sldId id="265" r:id="rId23"/>
    <p:sldId id="266" r:id="rId24"/>
    <p:sldId id="299" r:id="rId25"/>
    <p:sldId id="300" r:id="rId26"/>
    <p:sldId id="296" r:id="rId27"/>
    <p:sldId id="295" r:id="rId28"/>
    <p:sldId id="268" r:id="rId29"/>
    <p:sldId id="310" r:id="rId30"/>
    <p:sldId id="267" r:id="rId31"/>
    <p:sldId id="269" r:id="rId32"/>
    <p:sldId id="270" r:id="rId33"/>
    <p:sldId id="271" r:id="rId34"/>
    <p:sldId id="306" r:id="rId35"/>
    <p:sldId id="273" r:id="rId36"/>
    <p:sldId id="274" r:id="rId37"/>
    <p:sldId id="275" r:id="rId38"/>
    <p:sldId id="276" r:id="rId39"/>
    <p:sldId id="277" r:id="rId40"/>
    <p:sldId id="278" r:id="rId41"/>
    <p:sldId id="312" r:id="rId42"/>
    <p:sldId id="279" r:id="rId43"/>
    <p:sldId id="280" r:id="rId44"/>
    <p:sldId id="281" r:id="rId45"/>
    <p:sldId id="282" r:id="rId46"/>
    <p:sldId id="283" r:id="rId47"/>
    <p:sldId id="284" r:id="rId48"/>
    <p:sldId id="301" r:id="rId49"/>
    <p:sldId id="285" r:id="rId50"/>
    <p:sldId id="302" r:id="rId51"/>
    <p:sldId id="289" r:id="rId52"/>
    <p:sldId id="318" r:id="rId53"/>
    <p:sldId id="303" r:id="rId54"/>
    <p:sldId id="287" r:id="rId55"/>
    <p:sldId id="294" r:id="rId56"/>
    <p:sldId id="313" r:id="rId5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18" autoAdjust="0"/>
    <p:restoredTop sz="94660"/>
  </p:normalViewPr>
  <p:slideViewPr>
    <p:cSldViewPr>
      <p:cViewPr varScale="1">
        <p:scale>
          <a:sx n="69" d="100"/>
          <a:sy n="69" d="100"/>
        </p:scale>
        <p:origin x="-1680"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C0A1B2-702E-4A5A-9070-0F1599D583D8}" type="datetimeFigureOut">
              <a:rPr lang="ru-RU" smtClean="0"/>
              <a:pPr/>
              <a:t>12.10.2020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021E8E-5AD2-442E-89D4-DCDC33D2D978}"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D021E8E-5AD2-442E-89D4-DCDC33D2D978}" type="slidenum">
              <a:rPr lang="ru-RU" smtClean="0"/>
              <a:pPr/>
              <a:t>33</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12.10.2020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12.10.2020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12.10.2020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12.10.2020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12.10.2020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12.10.2020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12.10.2020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12.10.2020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12.10.2020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12.10.2020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12.10.2020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12.10.2020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4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Любимый город </a:t>
            </a:r>
            <a:br>
              <a:rPr lang="ru-RU" dirty="0" smtClean="0"/>
            </a:br>
            <a:r>
              <a:rPr lang="ru-RU" dirty="0" smtClean="0"/>
              <a:t>Красноярск</a:t>
            </a:r>
            <a:endParaRPr lang="ru-RU" dirty="0"/>
          </a:p>
        </p:txBody>
      </p:sp>
      <p:sp>
        <p:nvSpPr>
          <p:cNvPr id="3" name="Подзаголовок 2"/>
          <p:cNvSpPr>
            <a:spLocks noGrp="1"/>
          </p:cNvSpPr>
          <p:nvPr>
            <p:ph type="subTitle" idx="1"/>
          </p:nvPr>
        </p:nvSpPr>
        <p:spPr>
          <a:xfrm>
            <a:off x="4427984" y="4581128"/>
            <a:ext cx="4392488" cy="1872208"/>
          </a:xfrm>
        </p:spPr>
        <p:txBody>
          <a:bodyPr>
            <a:normAutofit fontScale="92500" lnSpcReduction="20000"/>
          </a:bodyPr>
          <a:lstStyle/>
          <a:p>
            <a:r>
              <a:rPr lang="ru-RU" dirty="0" smtClean="0"/>
              <a:t>Воспитатель МБДОУ №193</a:t>
            </a:r>
          </a:p>
          <a:p>
            <a:r>
              <a:rPr lang="ru-RU" dirty="0" smtClean="0"/>
              <a:t> гр. «Солнышко»</a:t>
            </a:r>
          </a:p>
          <a:p>
            <a:r>
              <a:rPr lang="ru-RU" dirty="0" smtClean="0"/>
              <a:t>Дубкова В.Ф.</a:t>
            </a:r>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6" name="Содержимое 5"/>
          <p:cNvSpPr>
            <a:spLocks noGrp="1"/>
          </p:cNvSpPr>
          <p:nvPr>
            <p:ph idx="1"/>
          </p:nvPr>
        </p:nvSpPr>
        <p:spPr>
          <a:xfrm>
            <a:off x="1857356" y="4143380"/>
            <a:ext cx="6286544" cy="2714619"/>
          </a:xfrm>
        </p:spPr>
        <p:txBody>
          <a:bodyPr>
            <a:normAutofit/>
          </a:bodyPr>
          <a:lstStyle/>
          <a:p>
            <a:r>
              <a:rPr lang="ru-RU" sz="2000" b="1" dirty="0" smtClean="0"/>
              <a:t>«Мой  город Красноярск» </a:t>
            </a:r>
            <a:br>
              <a:rPr lang="ru-RU" sz="2000" b="1" dirty="0" smtClean="0"/>
            </a:br>
            <a:r>
              <a:rPr lang="ru-RU" sz="2000" b="1" dirty="0" smtClean="0"/>
              <a:t>Не зря  Красноярском  зовут  город  мой,  </a:t>
            </a:r>
            <a:br>
              <a:rPr lang="ru-RU" sz="2000" b="1" dirty="0" smtClean="0"/>
            </a:br>
            <a:r>
              <a:rPr lang="ru-RU" sz="2000" b="1" dirty="0" smtClean="0"/>
              <a:t>В нём  красные  горы, над  синей  рекой.</a:t>
            </a:r>
            <a:br>
              <a:rPr lang="ru-RU" sz="2000" b="1" dirty="0" smtClean="0"/>
            </a:br>
            <a:r>
              <a:rPr lang="ru-RU" sz="2000" b="1" dirty="0" smtClean="0"/>
              <a:t>Красноярск  раскинул  улицы,</a:t>
            </a:r>
            <a:br>
              <a:rPr lang="ru-RU" sz="2000" b="1" dirty="0" smtClean="0"/>
            </a:br>
            <a:r>
              <a:rPr lang="ru-RU" sz="2000" b="1" dirty="0" smtClean="0"/>
              <a:t>Всюду  зелень  тополей.</a:t>
            </a:r>
            <a:br>
              <a:rPr lang="ru-RU" sz="2000" b="1" dirty="0" smtClean="0"/>
            </a:br>
            <a:r>
              <a:rPr lang="ru-RU" sz="2000" b="1" dirty="0" smtClean="0"/>
              <a:t>Растревожено  волнуется,</a:t>
            </a:r>
            <a:br>
              <a:rPr lang="ru-RU" sz="2000" b="1" dirty="0" smtClean="0"/>
            </a:br>
            <a:r>
              <a:rPr lang="ru-RU" sz="2000" b="1" dirty="0" smtClean="0"/>
              <a:t>Наш  красавец  Енисей</a:t>
            </a:r>
            <a:br>
              <a:rPr lang="ru-RU" sz="2000" b="1" dirty="0" smtClean="0"/>
            </a:br>
            <a:r>
              <a:rPr lang="ru-RU" sz="2000" b="1" dirty="0" smtClean="0"/>
              <a:t>                                                   С.Якимов </a:t>
            </a:r>
            <a:endParaRPr lang="ru-RU" sz="2000" dirty="0"/>
          </a:p>
        </p:txBody>
      </p:sp>
      <p:pic>
        <p:nvPicPr>
          <p:cNvPr id="9" name="Picture 8"/>
          <p:cNvPicPr>
            <a:picLocks noChangeAspect="1" noChangeArrowheads="1"/>
          </p:cNvPicPr>
          <p:nvPr/>
        </p:nvPicPr>
        <p:blipFill>
          <a:blip r:embed="rId2" cstate="print"/>
          <a:srcRect/>
          <a:stretch>
            <a:fillRect/>
          </a:stretch>
        </p:blipFill>
        <p:spPr bwMode="auto">
          <a:xfrm>
            <a:off x="214282" y="214290"/>
            <a:ext cx="8715436" cy="4305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Судоходная река Енисей</a:t>
            </a:r>
            <a:endParaRPr lang="ru-RU" dirty="0"/>
          </a:p>
        </p:txBody>
      </p:sp>
      <p:pic>
        <p:nvPicPr>
          <p:cNvPr id="4" name="Picture 4"/>
          <p:cNvPicPr>
            <a:picLocks noGrp="1" noChangeAspect="1" noChangeArrowheads="1"/>
          </p:cNvPicPr>
          <p:nvPr>
            <p:ph idx="1"/>
          </p:nvPr>
        </p:nvPicPr>
        <p:blipFill>
          <a:blip r:embed="rId2" cstate="print"/>
          <a:srcRect/>
          <a:stretch>
            <a:fillRect/>
          </a:stretch>
        </p:blipFill>
        <p:spPr>
          <a:xfrm>
            <a:off x="1500166" y="2285992"/>
            <a:ext cx="5715000" cy="3162300"/>
          </a:xfrm>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142984"/>
          </a:xfrm>
        </p:spPr>
        <p:txBody>
          <a:bodyPr>
            <a:normAutofit/>
          </a:bodyPr>
          <a:lstStyle/>
          <a:p>
            <a:r>
              <a:rPr lang="ru-RU" sz="2400" dirty="0" smtClean="0"/>
              <a:t>Единственный в России судоподъемник на реке Енисей</a:t>
            </a:r>
            <a:endParaRPr lang="ru-RU" sz="2400" dirty="0"/>
          </a:p>
        </p:txBody>
      </p:sp>
      <p:pic>
        <p:nvPicPr>
          <p:cNvPr id="1026" name="Picture 2" descr="C:\Users\1\Desktop\картинки для работы\судоподъемник.jpg"/>
          <p:cNvPicPr>
            <a:picLocks noGrp="1" noChangeAspect="1" noChangeArrowheads="1"/>
          </p:cNvPicPr>
          <p:nvPr>
            <p:ph idx="1"/>
          </p:nvPr>
        </p:nvPicPr>
        <p:blipFill>
          <a:blip r:embed="rId2" cstate="print"/>
          <a:srcRect/>
          <a:stretch>
            <a:fillRect/>
          </a:stretch>
        </p:blipFill>
        <p:spPr bwMode="auto">
          <a:xfrm>
            <a:off x="1192887" y="1600200"/>
            <a:ext cx="6758225" cy="4525963"/>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
            <a:ext cx="7772400" cy="1500173"/>
          </a:xfrm>
        </p:spPr>
        <p:txBody>
          <a:bodyPr>
            <a:normAutofit fontScale="90000"/>
          </a:bodyPr>
          <a:lstStyle/>
          <a:p>
            <a:r>
              <a:rPr lang="ru-RU" sz="2200" dirty="0" smtClean="0"/>
              <a:t>Коммунальный мост – конструкция представлена двумя мостами, протяженность которых 410 и 940 метров. Судоходный пролет моста в 158 метров длиной был самым большим в те времена. Главной особенностью строительства Коммунального моста стала установка полуарок (в количестве 20 штук весом 1560 тонн)</a:t>
            </a:r>
            <a:r>
              <a:rPr lang="ru-RU" sz="1800" dirty="0" smtClean="0"/>
              <a:t> </a:t>
            </a:r>
            <a:endParaRPr lang="ru-RU" sz="2000" dirty="0"/>
          </a:p>
        </p:txBody>
      </p:sp>
      <p:sp>
        <p:nvSpPr>
          <p:cNvPr id="3" name="Подзаголовок 2"/>
          <p:cNvSpPr>
            <a:spLocks noGrp="1"/>
          </p:cNvSpPr>
          <p:nvPr>
            <p:ph type="subTitle" idx="1"/>
          </p:nvPr>
        </p:nvSpPr>
        <p:spPr/>
        <p:txBody>
          <a:bodyPr/>
          <a:lstStyle/>
          <a:p>
            <a:endParaRPr lang="ru-RU" dirty="0"/>
          </a:p>
        </p:txBody>
      </p:sp>
      <p:pic>
        <p:nvPicPr>
          <p:cNvPr id="4" name="Picture 6"/>
          <p:cNvPicPr>
            <a:picLocks noChangeAspect="1" noChangeArrowheads="1"/>
          </p:cNvPicPr>
          <p:nvPr/>
        </p:nvPicPr>
        <p:blipFill>
          <a:blip r:embed="rId2" cstate="print"/>
          <a:srcRect/>
          <a:stretch>
            <a:fillRect/>
          </a:stretch>
        </p:blipFill>
        <p:spPr bwMode="auto">
          <a:xfrm>
            <a:off x="500034" y="1500174"/>
            <a:ext cx="8072462" cy="51964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400" dirty="0" smtClean="0"/>
              <a:t>Мост «Три семерки» - мост через Енисей, предназначенный для автомобильного и железнодорожного движения. Официально называется «</a:t>
            </a:r>
            <a:r>
              <a:rPr lang="ru-RU" sz="2400" dirty="0" err="1" smtClean="0"/>
              <a:t>Коркинским</a:t>
            </a:r>
            <a:r>
              <a:rPr lang="ru-RU" sz="2400" dirty="0" smtClean="0"/>
              <a:t> мостом» </a:t>
            </a:r>
            <a:endParaRPr lang="ru-RU" sz="2400" dirty="0"/>
          </a:p>
        </p:txBody>
      </p:sp>
      <p:pic>
        <p:nvPicPr>
          <p:cNvPr id="4" name="Picture 3" descr="C:\Users\Валентина\Desktop\777.jpg"/>
          <p:cNvPicPr>
            <a:picLocks noGrp="1" noChangeAspect="1" noChangeArrowheads="1"/>
          </p:cNvPicPr>
          <p:nvPr>
            <p:ph idx="1"/>
          </p:nvPr>
        </p:nvPicPr>
        <p:blipFill>
          <a:blip r:embed="rId2" cstate="print"/>
          <a:srcRect/>
          <a:stretch>
            <a:fillRect/>
          </a:stretch>
        </p:blipFill>
        <p:spPr bwMode="auto">
          <a:xfrm>
            <a:off x="1175405" y="1600200"/>
            <a:ext cx="6793190" cy="4525963"/>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400" dirty="0" err="1" smtClean="0"/>
              <a:t>Виноградовский</a:t>
            </a:r>
            <a:r>
              <a:rPr lang="ru-RU" sz="2400" dirty="0" smtClean="0"/>
              <a:t> мост построен через протоку могучего Енисея. Является </a:t>
            </a:r>
            <a:r>
              <a:rPr lang="ru-RU" sz="2400" dirty="0" err="1" smtClean="0"/>
              <a:t>двухпилонным</a:t>
            </a:r>
            <a:r>
              <a:rPr lang="ru-RU" sz="2400" dirty="0" smtClean="0"/>
              <a:t> и ведет на остров </a:t>
            </a:r>
            <a:r>
              <a:rPr lang="ru-RU" sz="2400" dirty="0" err="1" smtClean="0"/>
              <a:t>Татышев</a:t>
            </a:r>
            <a:r>
              <a:rPr lang="ru-RU" sz="2400" dirty="0" smtClean="0"/>
              <a:t>. Конструкция моста смешанная: пролеты и опоры из железобетона, подвесные элементы стальные тросы. </a:t>
            </a:r>
            <a:endParaRPr lang="ru-RU" sz="2400" dirty="0"/>
          </a:p>
        </p:txBody>
      </p:sp>
      <p:pic>
        <p:nvPicPr>
          <p:cNvPr id="4" name="Picture 2" descr="C:\Users\1\Desktop\картинки для работы\виноградов мост.jpeg"/>
          <p:cNvPicPr>
            <a:picLocks noGrp="1" noChangeAspect="1" noChangeArrowheads="1"/>
          </p:cNvPicPr>
          <p:nvPr>
            <p:ph idx="1"/>
          </p:nvPr>
        </p:nvPicPr>
        <p:blipFill>
          <a:blip r:embed="rId2" cstate="print"/>
          <a:srcRect/>
          <a:stretch>
            <a:fillRect/>
          </a:stretch>
        </p:blipFill>
        <p:spPr bwMode="auto">
          <a:xfrm>
            <a:off x="1071538" y="1552877"/>
            <a:ext cx="7280426" cy="4805081"/>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928670"/>
          </a:xfrm>
        </p:spPr>
        <p:txBody>
          <a:bodyPr>
            <a:normAutofit fontScale="90000"/>
          </a:bodyPr>
          <a:lstStyle/>
          <a:p>
            <a:r>
              <a:rPr lang="ru-RU" sz="2400" dirty="0" smtClean="0"/>
              <a:t>Октябрьский мост – </a:t>
            </a:r>
            <a:r>
              <a:rPr lang="ru-RU" sz="2400" dirty="0" err="1" smtClean="0"/>
              <a:t>мост</a:t>
            </a:r>
            <a:r>
              <a:rPr lang="ru-RU" sz="2400" dirty="0" smtClean="0"/>
              <a:t> через Енисей , соединяющий Ленинский и Советский районы города. Ширина моста – 50 метров, а его длина </a:t>
            </a:r>
            <a:r>
              <a:rPr lang="ru-RU" sz="2400" dirty="0" err="1" smtClean="0"/>
              <a:t>оклоло</a:t>
            </a:r>
            <a:r>
              <a:rPr lang="ru-RU" sz="2400" dirty="0" smtClean="0"/>
              <a:t> 2600метров</a:t>
            </a:r>
            <a:endParaRPr lang="ru-RU" sz="2400" dirty="0"/>
          </a:p>
        </p:txBody>
      </p:sp>
      <p:pic>
        <p:nvPicPr>
          <p:cNvPr id="4" name="Picture 2" descr="C:\Users\1\Desktop\окт.jpg"/>
          <p:cNvPicPr>
            <a:picLocks noGrp="1" noChangeAspect="1" noChangeArrowheads="1"/>
          </p:cNvPicPr>
          <p:nvPr>
            <p:ph idx="1"/>
          </p:nvPr>
        </p:nvPicPr>
        <p:blipFill>
          <a:blip r:embed="rId2" cstate="print"/>
          <a:srcRect/>
          <a:stretch>
            <a:fillRect/>
          </a:stretch>
        </p:blipFill>
        <p:spPr bwMode="auto">
          <a:xfrm>
            <a:off x="357157" y="1357298"/>
            <a:ext cx="3964809" cy="2643206"/>
          </a:xfrm>
          <a:prstGeom prst="rect">
            <a:avLst/>
          </a:prstGeom>
          <a:noFill/>
        </p:spPr>
      </p:pic>
      <p:pic>
        <p:nvPicPr>
          <p:cNvPr id="5" name="Picture 4" descr="C:\Users\Валентина\Desktop\i (4).jpg"/>
          <p:cNvPicPr>
            <a:picLocks noChangeAspect="1" noChangeArrowheads="1"/>
          </p:cNvPicPr>
          <p:nvPr/>
        </p:nvPicPr>
        <p:blipFill>
          <a:blip r:embed="rId3" cstate="print"/>
          <a:srcRect/>
          <a:stretch>
            <a:fillRect/>
          </a:stretch>
        </p:blipFill>
        <p:spPr bwMode="auto">
          <a:xfrm>
            <a:off x="4357686" y="3357562"/>
            <a:ext cx="4427984" cy="315897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Речной вокзал</a:t>
            </a:r>
            <a:endParaRPr lang="ru-RU" dirty="0"/>
          </a:p>
        </p:txBody>
      </p:sp>
      <p:pic>
        <p:nvPicPr>
          <p:cNvPr id="4" name="Picture 7"/>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8208912" cy="908720"/>
          </a:xfrm>
        </p:spPr>
        <p:txBody>
          <a:bodyPr>
            <a:normAutofit/>
          </a:bodyPr>
          <a:lstStyle/>
          <a:p>
            <a:r>
              <a:rPr lang="ru-RU" sz="2400" dirty="0" smtClean="0"/>
              <a:t>Железнодорожный вокзал</a:t>
            </a:r>
            <a:endParaRPr lang="ru-RU" sz="2400" dirty="0"/>
          </a:p>
        </p:txBody>
      </p:sp>
      <p:pic>
        <p:nvPicPr>
          <p:cNvPr id="4" name="Picture 7"/>
          <p:cNvPicPr>
            <a:picLocks noGrp="1" noChangeAspect="1" noChangeArrowheads="1"/>
          </p:cNvPicPr>
          <p:nvPr>
            <p:ph idx="1"/>
          </p:nvPr>
        </p:nvPicPr>
        <p:blipFill>
          <a:blip r:embed="rId2" cstate="print"/>
          <a:srcRect/>
          <a:stretch>
            <a:fillRect/>
          </a:stretch>
        </p:blipFill>
        <p:spPr bwMode="auto">
          <a:xfrm>
            <a:off x="1403648" y="1124744"/>
            <a:ext cx="6636229" cy="49771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836712"/>
          </a:xfrm>
        </p:spPr>
        <p:txBody>
          <a:bodyPr>
            <a:normAutofit/>
          </a:bodyPr>
          <a:lstStyle/>
          <a:p>
            <a:r>
              <a:rPr lang="ru-RU" sz="2400" dirty="0" smtClean="0"/>
              <a:t>Паровоз- памятник</a:t>
            </a:r>
            <a:endParaRPr lang="ru-RU" sz="2400" dirty="0"/>
          </a:p>
        </p:txBody>
      </p:sp>
      <p:sp>
        <p:nvSpPr>
          <p:cNvPr id="4" name="Содержимое 3"/>
          <p:cNvSpPr>
            <a:spLocks noGrp="1"/>
          </p:cNvSpPr>
          <p:nvPr>
            <p:ph sz="half" idx="2"/>
          </p:nvPr>
        </p:nvSpPr>
        <p:spPr>
          <a:xfrm>
            <a:off x="4648200" y="642918"/>
            <a:ext cx="4495800" cy="6215082"/>
          </a:xfrm>
        </p:spPr>
        <p:txBody>
          <a:bodyPr>
            <a:noAutofit/>
          </a:bodyPr>
          <a:lstStyle/>
          <a:p>
            <a:pPr>
              <a:buNone/>
            </a:pPr>
            <a:r>
              <a:rPr lang="ru-RU" sz="1600" dirty="0" smtClean="0"/>
              <a:t>Памятник этот – паровоз серии Серго Орджоникидзе СО 17 – 1600.</a:t>
            </a:r>
          </a:p>
          <a:p>
            <a:pPr>
              <a:buNone/>
            </a:pPr>
            <a:r>
              <a:rPr lang="ru-RU" sz="1600" dirty="0" smtClean="0"/>
              <a:t>Рождение памятника неразрывно связано с историей завода «</a:t>
            </a:r>
            <a:r>
              <a:rPr lang="ru-RU" sz="1600" dirty="0" err="1" smtClean="0"/>
              <a:t>Сибтяжмаш</a:t>
            </a:r>
            <a:r>
              <a:rPr lang="ru-RU" sz="1600" dirty="0" smtClean="0"/>
              <a:t>». В начале 1942 года Государственный комитет Обороны решил строить на площадке «</a:t>
            </a:r>
            <a:r>
              <a:rPr lang="ru-RU" sz="1600" dirty="0" err="1" smtClean="0"/>
              <a:t>Сибтяжмаша</a:t>
            </a:r>
            <a:r>
              <a:rPr lang="ru-RU" sz="1600" dirty="0" smtClean="0"/>
              <a:t>» крупный паровозостроительный завод. А в конце 1942 года было получено задание, срочно освоить выпуск мостовых кранов.</a:t>
            </a:r>
          </a:p>
          <a:p>
            <a:pPr>
              <a:buNone/>
            </a:pPr>
            <a:r>
              <a:rPr lang="ru-RU" sz="1600" dirty="0" smtClean="0"/>
              <a:t>Именно краны и </a:t>
            </a:r>
            <a:r>
              <a:rPr lang="ru-RU" sz="1600" dirty="0" err="1" smtClean="0"/>
              <a:t>паповозы</a:t>
            </a:r>
            <a:r>
              <a:rPr lang="ru-RU" sz="1600" dirty="0" smtClean="0"/>
              <a:t> были основной продукцией «</a:t>
            </a:r>
            <a:r>
              <a:rPr lang="ru-RU" sz="1600" dirty="0" err="1" smtClean="0"/>
              <a:t>Сибтяжмаша</a:t>
            </a:r>
            <a:r>
              <a:rPr lang="ru-RU" sz="1600" dirty="0" smtClean="0"/>
              <a:t>». Паровозов за годы войны было выпущено 40 штук. Они заметно отличались от других паровозов страны: были  более мощными, свободно брали состав из 40 вагонов, а иногда и вдвое тяжелее в силу воинской необходимости.</a:t>
            </a:r>
          </a:p>
          <a:p>
            <a:pPr>
              <a:buNone/>
            </a:pPr>
            <a:r>
              <a:rPr lang="ru-RU" sz="1600" dirty="0" smtClean="0"/>
              <a:t>А у железнодорожного вокзала ст. Красноярск стоит самый первый паровоз, вышедший из ворот завода 1943 года.</a:t>
            </a:r>
          </a:p>
          <a:p>
            <a:pPr>
              <a:buNone/>
            </a:pPr>
            <a:r>
              <a:rPr lang="ru-RU" sz="1600" dirty="0" smtClean="0"/>
              <a:t>Выпуск паровозов продолжался  до 1950 года.</a:t>
            </a:r>
          </a:p>
          <a:p>
            <a:pPr>
              <a:buNone/>
            </a:pPr>
            <a:r>
              <a:rPr lang="ru-RU" sz="1600" dirty="0" smtClean="0"/>
              <a:t>К тому времени их  количество достигло 314. </a:t>
            </a:r>
            <a:endParaRPr lang="ru-RU" sz="1600" dirty="0"/>
          </a:p>
        </p:txBody>
      </p:sp>
      <p:pic>
        <p:nvPicPr>
          <p:cNvPr id="5" name="Picture 2" descr="C:\Users\Валентина\Desktop\паровоз.jpg"/>
          <p:cNvPicPr>
            <a:picLocks noGrp="1" noChangeAspect="1" noChangeArrowheads="1"/>
          </p:cNvPicPr>
          <p:nvPr>
            <p:ph sz="half" idx="1"/>
          </p:nvPr>
        </p:nvPicPr>
        <p:blipFill>
          <a:blip r:embed="rId2" cstate="print"/>
          <a:srcRect/>
          <a:stretch>
            <a:fillRect/>
          </a:stretch>
        </p:blipFill>
        <p:spPr bwMode="auto">
          <a:xfrm>
            <a:off x="0" y="1556792"/>
            <a:ext cx="4495800" cy="3885115"/>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571480"/>
          </a:xfrm>
        </p:spPr>
        <p:txBody>
          <a:bodyPr>
            <a:normAutofit fontScale="90000"/>
          </a:bodyPr>
          <a:lstStyle/>
          <a:p>
            <a:r>
              <a:rPr lang="ru-RU" sz="3200" dirty="0" smtClean="0"/>
              <a:t>Не зря Красноярском зовут город мой!</a:t>
            </a:r>
            <a:endParaRPr lang="ru-RU" sz="3200" dirty="0"/>
          </a:p>
        </p:txBody>
      </p:sp>
      <p:pic>
        <p:nvPicPr>
          <p:cNvPr id="1026" name="Picture 2" descr="C:\Users\Валентина\Desktop\красн.jpg"/>
          <p:cNvPicPr>
            <a:picLocks noGrp="1" noChangeAspect="1" noChangeArrowheads="1"/>
          </p:cNvPicPr>
          <p:nvPr>
            <p:ph idx="1"/>
          </p:nvPr>
        </p:nvPicPr>
        <p:blipFill>
          <a:blip r:embed="rId2" cstate="print"/>
          <a:srcRect/>
          <a:stretch>
            <a:fillRect/>
          </a:stretch>
        </p:blipFill>
        <p:spPr bwMode="auto">
          <a:xfrm>
            <a:off x="785786" y="714356"/>
            <a:ext cx="7691578" cy="5767637"/>
          </a:xfrm>
          <a:prstGeom prst="rect">
            <a:avLst/>
          </a:prstGeom>
          <a:noFill/>
        </p:spPr>
      </p:pic>
      <p:sp>
        <p:nvSpPr>
          <p:cNvPr id="5" name="Дуга 4"/>
          <p:cNvSpPr/>
          <p:nvPr/>
        </p:nvSpPr>
        <p:spPr>
          <a:xfrm>
            <a:off x="4572000" y="1556792"/>
            <a:ext cx="914400" cy="266328"/>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smtClean="0"/>
              <a:t>Паровоз- памятник</a:t>
            </a:r>
            <a:endParaRPr lang="ru-RU" sz="2400" dirty="0"/>
          </a:p>
        </p:txBody>
      </p:sp>
      <p:sp>
        <p:nvSpPr>
          <p:cNvPr id="4" name="Содержимое 3"/>
          <p:cNvSpPr>
            <a:spLocks noGrp="1"/>
          </p:cNvSpPr>
          <p:nvPr>
            <p:ph sz="half" idx="2"/>
          </p:nvPr>
        </p:nvSpPr>
        <p:spPr/>
        <p:txBody>
          <a:bodyPr>
            <a:normAutofit fontScale="62500" lnSpcReduction="20000"/>
          </a:bodyPr>
          <a:lstStyle/>
          <a:p>
            <a:r>
              <a:rPr lang="ru-RU" dirty="0" smtClean="0"/>
              <a:t> У  железнодорожного  вокзала ст. Красноярск стоит памятник , который давно стал визиткой нашего города. Это самый первый паровоз , вышедший из ворот завода «</a:t>
            </a:r>
            <a:r>
              <a:rPr lang="ru-RU" dirty="0" err="1" smtClean="0"/>
              <a:t>Сибтяжмаш</a:t>
            </a:r>
            <a:r>
              <a:rPr lang="ru-RU" dirty="0" smtClean="0"/>
              <a:t>» . Паровоз работал в прифронтовой полосе , доставлял с фронта раненых в госпитали Сибири , на фронт тянул эшелоны с танками , артиллерией и боеприпасами . СО17-1600 проработал на разных дорогах страны до начала 80-х годов . 7 декабря 2004 года в день открытия нового вокзала , приуроченного к 70 – </a:t>
            </a:r>
            <a:r>
              <a:rPr lang="ru-RU" dirty="0" err="1" smtClean="0"/>
              <a:t>летию</a:t>
            </a:r>
            <a:r>
              <a:rPr lang="ru-RU" dirty="0" smtClean="0"/>
              <a:t> Красноярского края , состоялось торжественное открытие локомотива-памятника .</a:t>
            </a:r>
            <a:endParaRPr lang="ru-RU" dirty="0"/>
          </a:p>
        </p:txBody>
      </p:sp>
      <p:pic>
        <p:nvPicPr>
          <p:cNvPr id="5" name="Picture 2" descr="C:\Users\Валентина\Desktop\паровоз.jpg"/>
          <p:cNvPicPr>
            <a:picLocks noGrp="1" noChangeAspect="1" noChangeArrowheads="1"/>
          </p:cNvPicPr>
          <p:nvPr>
            <p:ph sz="half" idx="1"/>
          </p:nvPr>
        </p:nvPicPr>
        <p:blipFill>
          <a:blip r:embed="rId2" cstate="print"/>
          <a:srcRect/>
          <a:stretch>
            <a:fillRect/>
          </a:stretch>
        </p:blipFill>
        <p:spPr bwMode="auto">
          <a:xfrm>
            <a:off x="457200" y="2284456"/>
            <a:ext cx="4038600" cy="3157451"/>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71546"/>
          </a:xfrm>
        </p:spPr>
        <p:txBody>
          <a:bodyPr>
            <a:normAutofit/>
          </a:bodyPr>
          <a:lstStyle/>
          <a:p>
            <a:r>
              <a:rPr lang="ru-RU" sz="2400" dirty="0" smtClean="0"/>
              <a:t>Аэропорт</a:t>
            </a:r>
            <a:endParaRPr lang="ru-RU" sz="2400" dirty="0"/>
          </a:p>
        </p:txBody>
      </p:sp>
      <p:pic>
        <p:nvPicPr>
          <p:cNvPr id="8194" name="Picture 2" descr="C:\Users\Валентина\Desktop\9f92a3c72e8c.jpg"/>
          <p:cNvPicPr>
            <a:picLocks noGrp="1" noChangeAspect="1" noChangeArrowheads="1"/>
          </p:cNvPicPr>
          <p:nvPr>
            <p:ph idx="1"/>
          </p:nvPr>
        </p:nvPicPr>
        <p:blipFill>
          <a:blip r:embed="rId2" cstate="print"/>
          <a:srcRect/>
          <a:stretch>
            <a:fillRect/>
          </a:stretch>
        </p:blipFill>
        <p:spPr bwMode="auto">
          <a:xfrm>
            <a:off x="251520" y="1052736"/>
            <a:ext cx="3744416" cy="2808312"/>
          </a:xfrm>
          <a:prstGeom prst="rect">
            <a:avLst/>
          </a:prstGeom>
          <a:noFill/>
        </p:spPr>
      </p:pic>
      <p:pic>
        <p:nvPicPr>
          <p:cNvPr id="8195" name="Picture 3" descr="C:\Users\Валентина\Desktop\i (5).jpg"/>
          <p:cNvPicPr>
            <a:picLocks noChangeAspect="1" noChangeArrowheads="1"/>
          </p:cNvPicPr>
          <p:nvPr/>
        </p:nvPicPr>
        <p:blipFill>
          <a:blip r:embed="rId3" cstate="print"/>
          <a:srcRect/>
          <a:stretch>
            <a:fillRect/>
          </a:stretch>
        </p:blipFill>
        <p:spPr bwMode="auto">
          <a:xfrm>
            <a:off x="251520" y="4005064"/>
            <a:ext cx="3797223" cy="2520280"/>
          </a:xfrm>
          <a:prstGeom prst="rect">
            <a:avLst/>
          </a:prstGeom>
          <a:noFill/>
        </p:spPr>
      </p:pic>
      <p:pic>
        <p:nvPicPr>
          <p:cNvPr id="8196" name="Picture 4" descr="C:\Users\Валентина\Desktop\i (6).jpg"/>
          <p:cNvPicPr>
            <a:picLocks noChangeAspect="1" noChangeArrowheads="1"/>
          </p:cNvPicPr>
          <p:nvPr/>
        </p:nvPicPr>
        <p:blipFill>
          <a:blip r:embed="rId4" cstate="print"/>
          <a:srcRect/>
          <a:stretch>
            <a:fillRect/>
          </a:stretch>
        </p:blipFill>
        <p:spPr bwMode="auto">
          <a:xfrm>
            <a:off x="4429124" y="857232"/>
            <a:ext cx="4311923" cy="2874615"/>
          </a:xfrm>
          <a:prstGeom prst="rect">
            <a:avLst/>
          </a:prstGeom>
          <a:noFill/>
        </p:spPr>
      </p:pic>
      <p:pic>
        <p:nvPicPr>
          <p:cNvPr id="6" name="Picture 2" descr="C:\Users\Валентина\Pictures\красноярск\нордвинд.jpeg"/>
          <p:cNvPicPr>
            <a:picLocks noChangeAspect="1" noChangeArrowheads="1"/>
          </p:cNvPicPr>
          <p:nvPr/>
        </p:nvPicPr>
        <p:blipFill>
          <a:blip r:embed="rId5" cstate="print"/>
          <a:srcRect/>
          <a:stretch>
            <a:fillRect/>
          </a:stretch>
        </p:blipFill>
        <p:spPr bwMode="auto">
          <a:xfrm>
            <a:off x="4857752" y="3929066"/>
            <a:ext cx="3714744" cy="2718105"/>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35896" y="0"/>
            <a:ext cx="5050904" cy="4005064"/>
          </a:xfrm>
        </p:spPr>
        <p:txBody>
          <a:bodyPr>
            <a:normAutofit fontScale="90000"/>
          </a:bodyPr>
          <a:lstStyle/>
          <a:p>
            <a:pPr algn="l"/>
            <a:r>
              <a:rPr lang="ru-RU" sz="2200" dirty="0" smtClean="0"/>
              <a:t>                      </a:t>
            </a:r>
            <a:r>
              <a:rPr lang="ru-RU" sz="2700" dirty="0" smtClean="0"/>
              <a:t>Андрей </a:t>
            </a:r>
            <a:r>
              <a:rPr lang="ru-RU" sz="2700" dirty="0" err="1" smtClean="0"/>
              <a:t>Поздеев</a:t>
            </a:r>
            <a:r>
              <a:rPr lang="ru-RU" sz="2200" dirty="0" smtClean="0"/>
              <a:t/>
            </a:r>
            <a:br>
              <a:rPr lang="ru-RU" sz="2200" dirty="0" smtClean="0"/>
            </a:br>
            <a:r>
              <a:rPr lang="ru-RU" sz="2200" dirty="0" smtClean="0"/>
              <a:t>   </a:t>
            </a:r>
            <a:r>
              <a:rPr lang="ru-RU" sz="2000" dirty="0" smtClean="0"/>
              <a:t>В центре Красноярска на проспекте Мира  рядом с Педагогическим университетом, немного возвышаясь над прохожими, красуется бронзовая фигура с мольбертом и раскрытым зонтиком. </a:t>
            </a:r>
            <a:br>
              <a:rPr lang="ru-RU" sz="2000" dirty="0" smtClean="0"/>
            </a:br>
            <a:r>
              <a:rPr lang="ru-RU" sz="2000" dirty="0" smtClean="0"/>
              <a:t>   Творчество этого художника излучает счастье. На картинах бесконечные букеты, люди, улицы любимого города , красочные пейзажи окрестностей Красноярска. Андрея </a:t>
            </a:r>
            <a:r>
              <a:rPr lang="ru-RU" sz="2000" dirty="0" err="1" smtClean="0"/>
              <a:t>Поздеева</a:t>
            </a:r>
            <a:r>
              <a:rPr lang="ru-RU" sz="2000" dirty="0" smtClean="0"/>
              <a:t> называют Солнечным художником. Его картины наполнены радостью, светом, яркими красками. </a:t>
            </a:r>
            <a:br>
              <a:rPr lang="ru-RU" sz="2000" dirty="0" smtClean="0"/>
            </a:br>
            <a:r>
              <a:rPr lang="ru-RU" dirty="0" smtClean="0"/>
              <a:t> </a:t>
            </a:r>
            <a:endParaRPr lang="ru-RU" dirty="0"/>
          </a:p>
        </p:txBody>
      </p:sp>
      <p:pic>
        <p:nvPicPr>
          <p:cNvPr id="4" name="Picture 5"/>
          <p:cNvPicPr>
            <a:picLocks noGrp="1" noChangeAspect="1" noChangeArrowheads="1"/>
          </p:cNvPicPr>
          <p:nvPr>
            <p:ph idx="1"/>
          </p:nvPr>
        </p:nvPicPr>
        <p:blipFill>
          <a:blip r:embed="rId2" cstate="print"/>
          <a:srcRect/>
          <a:stretch>
            <a:fillRect/>
          </a:stretch>
        </p:blipFill>
        <p:spPr bwMode="auto">
          <a:xfrm>
            <a:off x="0" y="0"/>
            <a:ext cx="3394472" cy="4525963"/>
          </a:xfrm>
          <a:prstGeom prst="rect">
            <a:avLst/>
          </a:prstGeom>
          <a:noFill/>
          <a:ln w="9525">
            <a:noFill/>
            <a:miter lim="800000"/>
            <a:headEnd/>
            <a:tailEnd/>
          </a:ln>
          <a:effectLst/>
        </p:spPr>
      </p:pic>
      <p:pic>
        <p:nvPicPr>
          <p:cNvPr id="1026" name="Picture 2" descr="C:\Users\Валентина\Desktop\поз.jpg"/>
          <p:cNvPicPr>
            <a:picLocks noChangeAspect="1" noChangeArrowheads="1"/>
          </p:cNvPicPr>
          <p:nvPr/>
        </p:nvPicPr>
        <p:blipFill>
          <a:blip r:embed="rId3" cstate="print"/>
          <a:srcRect/>
          <a:stretch>
            <a:fillRect/>
          </a:stretch>
        </p:blipFill>
        <p:spPr bwMode="auto">
          <a:xfrm>
            <a:off x="3707904" y="3717032"/>
            <a:ext cx="2606690" cy="1872208"/>
          </a:xfrm>
          <a:prstGeom prst="rect">
            <a:avLst/>
          </a:prstGeom>
          <a:noFill/>
        </p:spPr>
      </p:pic>
      <p:pic>
        <p:nvPicPr>
          <p:cNvPr id="1027" name="Picture 3" descr="C:\Users\Валентина\Desktop\i.jpg"/>
          <p:cNvPicPr>
            <a:picLocks noChangeAspect="1" noChangeArrowheads="1"/>
          </p:cNvPicPr>
          <p:nvPr/>
        </p:nvPicPr>
        <p:blipFill>
          <a:blip r:embed="rId4" cstate="print"/>
          <a:srcRect/>
          <a:stretch>
            <a:fillRect/>
          </a:stretch>
        </p:blipFill>
        <p:spPr bwMode="auto">
          <a:xfrm>
            <a:off x="6660232" y="4509120"/>
            <a:ext cx="1961067" cy="1916832"/>
          </a:xfrm>
          <a:prstGeom prst="rect">
            <a:avLst/>
          </a:prstGeom>
          <a:noFill/>
        </p:spPr>
      </p:pic>
      <p:pic>
        <p:nvPicPr>
          <p:cNvPr id="1028" name="Picture 4" descr="C:\Users\Валентина\Desktop\п.jpg"/>
          <p:cNvPicPr>
            <a:picLocks noChangeAspect="1" noChangeArrowheads="1"/>
          </p:cNvPicPr>
          <p:nvPr/>
        </p:nvPicPr>
        <p:blipFill>
          <a:blip r:embed="rId5" cstate="print"/>
          <a:srcRect/>
          <a:stretch>
            <a:fillRect/>
          </a:stretch>
        </p:blipFill>
        <p:spPr bwMode="auto">
          <a:xfrm>
            <a:off x="395536" y="4653136"/>
            <a:ext cx="2758366" cy="2060848"/>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03848" y="0"/>
            <a:ext cx="5482952" cy="1417638"/>
          </a:xfrm>
        </p:spPr>
        <p:txBody>
          <a:bodyPr>
            <a:normAutofit/>
          </a:bodyPr>
          <a:lstStyle/>
          <a:p>
            <a:r>
              <a:rPr lang="ru-RU" sz="2400" dirty="0" smtClean="0"/>
              <a:t>Василий Иванович Суриков</a:t>
            </a:r>
            <a:br>
              <a:rPr lang="ru-RU" sz="2400" dirty="0" smtClean="0"/>
            </a:br>
            <a:r>
              <a:rPr lang="ru-RU" sz="2000" dirty="0" smtClean="0"/>
              <a:t>Родился в Красноярске</a:t>
            </a:r>
            <a:endParaRPr lang="ru-RU" sz="2400" dirty="0"/>
          </a:p>
        </p:txBody>
      </p:sp>
      <p:pic>
        <p:nvPicPr>
          <p:cNvPr id="4" name="Picture 5"/>
          <p:cNvPicPr>
            <a:picLocks noGrp="1" noChangeAspect="1" noChangeArrowheads="1"/>
          </p:cNvPicPr>
          <p:nvPr>
            <p:ph idx="1"/>
          </p:nvPr>
        </p:nvPicPr>
        <p:blipFill>
          <a:blip r:embed="rId2" cstate="print"/>
          <a:srcRect/>
          <a:stretch>
            <a:fillRect/>
          </a:stretch>
        </p:blipFill>
        <p:spPr bwMode="auto">
          <a:xfrm>
            <a:off x="0" y="1"/>
            <a:ext cx="3017309" cy="3501008"/>
          </a:xfrm>
          <a:prstGeom prst="rect">
            <a:avLst/>
          </a:prstGeom>
          <a:noFill/>
          <a:ln w="9525">
            <a:noFill/>
            <a:miter lim="800000"/>
            <a:headEnd/>
            <a:tailEnd/>
          </a:ln>
          <a:effectLst/>
        </p:spPr>
      </p:pic>
      <p:pic>
        <p:nvPicPr>
          <p:cNvPr id="2050" name="Picture 2" descr="C:\Users\Валентина\Desktop\взятие снеж.jpg"/>
          <p:cNvPicPr>
            <a:picLocks noChangeAspect="1" noChangeArrowheads="1"/>
          </p:cNvPicPr>
          <p:nvPr/>
        </p:nvPicPr>
        <p:blipFill>
          <a:blip r:embed="rId3" cstate="print"/>
          <a:srcRect/>
          <a:stretch>
            <a:fillRect/>
          </a:stretch>
        </p:blipFill>
        <p:spPr bwMode="auto">
          <a:xfrm>
            <a:off x="179512" y="3789040"/>
            <a:ext cx="5157192" cy="2915246"/>
          </a:xfrm>
          <a:prstGeom prst="rect">
            <a:avLst/>
          </a:prstGeom>
          <a:noFill/>
        </p:spPr>
      </p:pic>
      <p:pic>
        <p:nvPicPr>
          <p:cNvPr id="2051" name="Picture 3" descr="C:\Users\Валентина\Desktop\боярыня морозова.jpg"/>
          <p:cNvPicPr>
            <a:picLocks noChangeAspect="1" noChangeArrowheads="1"/>
          </p:cNvPicPr>
          <p:nvPr/>
        </p:nvPicPr>
        <p:blipFill>
          <a:blip r:embed="rId4" cstate="print"/>
          <a:srcRect/>
          <a:stretch>
            <a:fillRect/>
          </a:stretch>
        </p:blipFill>
        <p:spPr bwMode="auto">
          <a:xfrm>
            <a:off x="3851920" y="1556792"/>
            <a:ext cx="4075534" cy="2085903"/>
          </a:xfrm>
          <a:prstGeom prst="rect">
            <a:avLst/>
          </a:prstGeom>
          <a:noFill/>
        </p:spPr>
      </p:pic>
      <p:pic>
        <p:nvPicPr>
          <p:cNvPr id="2052" name="Picture 4" descr="C:\Users\Валентина\Desktop\c60c37513c63.jpg"/>
          <p:cNvPicPr>
            <a:picLocks noChangeAspect="1" noChangeArrowheads="1"/>
          </p:cNvPicPr>
          <p:nvPr/>
        </p:nvPicPr>
        <p:blipFill>
          <a:blip r:embed="rId5" cstate="print"/>
          <a:srcRect/>
          <a:stretch>
            <a:fillRect/>
          </a:stretch>
        </p:blipFill>
        <p:spPr bwMode="auto">
          <a:xfrm>
            <a:off x="5724128" y="4365104"/>
            <a:ext cx="3190875" cy="2143125"/>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67744" y="0"/>
            <a:ext cx="6419056" cy="1196752"/>
          </a:xfrm>
        </p:spPr>
        <p:txBody>
          <a:bodyPr>
            <a:normAutofit/>
          </a:bodyPr>
          <a:lstStyle/>
          <a:p>
            <a:r>
              <a:rPr lang="ru-RU" sz="2400" dirty="0" smtClean="0"/>
              <a:t>Виктор Петрович Астафьев</a:t>
            </a:r>
            <a:br>
              <a:rPr lang="ru-RU" sz="2400" dirty="0" smtClean="0"/>
            </a:br>
            <a:r>
              <a:rPr lang="ru-RU" sz="2000" dirty="0" smtClean="0"/>
              <a:t>Родился в селе Овсянка неподалеку от Красноярска</a:t>
            </a:r>
            <a:endParaRPr lang="ru-RU" sz="2000" dirty="0"/>
          </a:p>
        </p:txBody>
      </p:sp>
      <p:pic>
        <p:nvPicPr>
          <p:cNvPr id="1026" name="Picture 2" descr="C:\Users\Валентина\Desktop\Астафьев.jpg"/>
          <p:cNvPicPr>
            <a:picLocks noGrp="1" noChangeAspect="1" noChangeArrowheads="1"/>
          </p:cNvPicPr>
          <p:nvPr>
            <p:ph idx="1"/>
          </p:nvPr>
        </p:nvPicPr>
        <p:blipFill>
          <a:blip r:embed="rId2" cstate="print"/>
          <a:srcRect/>
          <a:stretch>
            <a:fillRect/>
          </a:stretch>
        </p:blipFill>
        <p:spPr bwMode="auto">
          <a:xfrm>
            <a:off x="0" y="0"/>
            <a:ext cx="2059004" cy="3088506"/>
          </a:xfrm>
          <a:prstGeom prst="rect">
            <a:avLst/>
          </a:prstGeom>
          <a:noFill/>
        </p:spPr>
      </p:pic>
      <p:pic>
        <p:nvPicPr>
          <p:cNvPr id="1027" name="Picture 3" descr="C:\Users\Валентина\Desktop\В,П,.jpg"/>
          <p:cNvPicPr>
            <a:picLocks noChangeAspect="1" noChangeArrowheads="1"/>
          </p:cNvPicPr>
          <p:nvPr/>
        </p:nvPicPr>
        <p:blipFill>
          <a:blip r:embed="rId3" cstate="print"/>
          <a:srcRect/>
          <a:stretch>
            <a:fillRect/>
          </a:stretch>
        </p:blipFill>
        <p:spPr bwMode="auto">
          <a:xfrm>
            <a:off x="4499992" y="3284984"/>
            <a:ext cx="4197846" cy="3148385"/>
          </a:xfrm>
          <a:prstGeom prst="rect">
            <a:avLst/>
          </a:prstGeom>
          <a:noFill/>
        </p:spPr>
      </p:pic>
      <p:pic>
        <p:nvPicPr>
          <p:cNvPr id="3074" name="Picture 2" descr="C:\Users\Валентина\Desktop\i (3).jpg"/>
          <p:cNvPicPr>
            <a:picLocks noChangeAspect="1" noChangeArrowheads="1"/>
          </p:cNvPicPr>
          <p:nvPr/>
        </p:nvPicPr>
        <p:blipFill>
          <a:blip r:embed="rId4" cstate="print"/>
          <a:srcRect/>
          <a:stretch>
            <a:fillRect/>
          </a:stretch>
        </p:blipFill>
        <p:spPr bwMode="auto">
          <a:xfrm>
            <a:off x="251520" y="3356992"/>
            <a:ext cx="1512168" cy="2338404"/>
          </a:xfrm>
          <a:prstGeom prst="rect">
            <a:avLst/>
          </a:prstGeom>
          <a:noFill/>
        </p:spPr>
      </p:pic>
      <p:pic>
        <p:nvPicPr>
          <p:cNvPr id="3075" name="Picture 3" descr="C:\Users\Валентина\Desktop\i (6).jpg"/>
          <p:cNvPicPr>
            <a:picLocks noChangeAspect="1" noChangeArrowheads="1"/>
          </p:cNvPicPr>
          <p:nvPr/>
        </p:nvPicPr>
        <p:blipFill>
          <a:blip r:embed="rId5" cstate="print"/>
          <a:srcRect/>
          <a:stretch>
            <a:fillRect/>
          </a:stretch>
        </p:blipFill>
        <p:spPr bwMode="auto">
          <a:xfrm>
            <a:off x="2483768" y="4005064"/>
            <a:ext cx="1440160" cy="2273937"/>
          </a:xfrm>
          <a:prstGeom prst="rect">
            <a:avLst/>
          </a:prstGeom>
          <a:noFill/>
        </p:spPr>
      </p:pic>
      <p:pic>
        <p:nvPicPr>
          <p:cNvPr id="3076" name="Picture 4" descr="C:\Users\Валентина\Desktop\i (1).jpg"/>
          <p:cNvPicPr>
            <a:picLocks noChangeAspect="1" noChangeArrowheads="1"/>
          </p:cNvPicPr>
          <p:nvPr/>
        </p:nvPicPr>
        <p:blipFill>
          <a:blip r:embed="rId6" cstate="print"/>
          <a:srcRect/>
          <a:stretch>
            <a:fillRect/>
          </a:stretch>
        </p:blipFill>
        <p:spPr bwMode="auto">
          <a:xfrm>
            <a:off x="2555776" y="1340768"/>
            <a:ext cx="1631701" cy="2376264"/>
          </a:xfrm>
          <a:prstGeom prst="rect">
            <a:avLst/>
          </a:prstGeom>
          <a:noFill/>
        </p:spPr>
      </p:pic>
      <p:pic>
        <p:nvPicPr>
          <p:cNvPr id="3077" name="Picture 5" descr="C:\Users\Валентина\Desktop\i (5).jpg"/>
          <p:cNvPicPr>
            <a:picLocks noChangeAspect="1" noChangeArrowheads="1"/>
          </p:cNvPicPr>
          <p:nvPr/>
        </p:nvPicPr>
        <p:blipFill>
          <a:blip r:embed="rId7" cstate="print"/>
          <a:srcRect/>
          <a:stretch>
            <a:fillRect/>
          </a:stretch>
        </p:blipFill>
        <p:spPr bwMode="auto">
          <a:xfrm>
            <a:off x="5436096" y="1124744"/>
            <a:ext cx="1411982" cy="1794892"/>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76056" y="274638"/>
            <a:ext cx="4067944" cy="3298378"/>
          </a:xfrm>
        </p:spPr>
        <p:txBody>
          <a:bodyPr>
            <a:normAutofit fontScale="90000"/>
          </a:bodyPr>
          <a:lstStyle/>
          <a:p>
            <a:pPr algn="l"/>
            <a:r>
              <a:rPr lang="ru-RU" sz="2400" dirty="0" smtClean="0"/>
              <a:t>   Памятник «Царь- рыба»</a:t>
            </a:r>
            <a:br>
              <a:rPr lang="ru-RU" sz="2400" dirty="0" smtClean="0"/>
            </a:br>
            <a:r>
              <a:rPr lang="ru-RU" sz="2400" dirty="0" smtClean="0"/>
              <a:t>  </a:t>
            </a:r>
            <a:r>
              <a:rPr lang="ru-RU" sz="2000" dirty="0" smtClean="0"/>
              <a:t>Является одним из главных символов Красноярска. Его возвели в честь одноименного произведения, в котором заложен обобщенный смысл борьбы человека с природой.</a:t>
            </a:r>
            <a:br>
              <a:rPr lang="ru-RU" sz="2000" dirty="0" smtClean="0"/>
            </a:br>
            <a:r>
              <a:rPr lang="ru-RU" sz="2000" dirty="0" smtClean="0"/>
              <a:t>  «Царь-рыба» представляет собой осетра, являющегося символом укрощения и освоения природы.</a:t>
            </a:r>
            <a:br>
              <a:rPr lang="ru-RU" sz="2000" dirty="0" smtClean="0"/>
            </a:br>
            <a:r>
              <a:rPr lang="ru-RU" sz="2000" dirty="0" smtClean="0"/>
              <a:t>    Возле скульптуры расположена прекрасная смотровая площадка</a:t>
            </a:r>
            <a:endParaRPr lang="ru-RU" sz="2000" dirty="0"/>
          </a:p>
        </p:txBody>
      </p:sp>
      <p:pic>
        <p:nvPicPr>
          <p:cNvPr id="4098" name="Picture 2" descr="C:\Users\Валентина\Desktop\422940-eca3d6eb950ae679.jpg"/>
          <p:cNvPicPr>
            <a:picLocks noGrp="1" noChangeAspect="1" noChangeArrowheads="1"/>
          </p:cNvPicPr>
          <p:nvPr>
            <p:ph idx="1"/>
          </p:nvPr>
        </p:nvPicPr>
        <p:blipFill>
          <a:blip r:embed="rId2" cstate="print"/>
          <a:srcRect/>
          <a:stretch>
            <a:fillRect/>
          </a:stretch>
        </p:blipFill>
        <p:spPr bwMode="auto">
          <a:xfrm>
            <a:off x="4932040" y="3573016"/>
            <a:ext cx="4067944" cy="3050958"/>
          </a:xfrm>
          <a:prstGeom prst="rect">
            <a:avLst/>
          </a:prstGeom>
          <a:noFill/>
        </p:spPr>
      </p:pic>
      <p:pic>
        <p:nvPicPr>
          <p:cNvPr id="4099" name="Picture 3" descr="C:\Users\Валентина\Desktop\pamjatnik_tsar-riba.jpg"/>
          <p:cNvPicPr>
            <a:picLocks noChangeAspect="1" noChangeArrowheads="1"/>
          </p:cNvPicPr>
          <p:nvPr/>
        </p:nvPicPr>
        <p:blipFill>
          <a:blip r:embed="rId3" cstate="print"/>
          <a:srcRect/>
          <a:stretch>
            <a:fillRect/>
          </a:stretch>
        </p:blipFill>
        <p:spPr bwMode="auto">
          <a:xfrm>
            <a:off x="179512" y="404664"/>
            <a:ext cx="4860032" cy="3096344"/>
          </a:xfrm>
          <a:prstGeom prst="rect">
            <a:avLst/>
          </a:prstGeom>
          <a:noFill/>
        </p:spPr>
      </p:pic>
      <p:pic>
        <p:nvPicPr>
          <p:cNvPr id="4100" name="Picture 4" descr="C:\Users\Валентина\Desktop\i (9).jpg"/>
          <p:cNvPicPr>
            <a:picLocks noChangeAspect="1" noChangeArrowheads="1"/>
          </p:cNvPicPr>
          <p:nvPr/>
        </p:nvPicPr>
        <p:blipFill>
          <a:blip r:embed="rId4" cstate="print"/>
          <a:srcRect/>
          <a:stretch>
            <a:fillRect/>
          </a:stretch>
        </p:blipFill>
        <p:spPr bwMode="auto">
          <a:xfrm>
            <a:off x="1403648" y="3717032"/>
            <a:ext cx="2160240" cy="2867575"/>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76056" y="274638"/>
            <a:ext cx="3888432" cy="1786210"/>
          </a:xfrm>
        </p:spPr>
        <p:txBody>
          <a:bodyPr>
            <a:normAutofit/>
          </a:bodyPr>
          <a:lstStyle/>
          <a:p>
            <a:r>
              <a:rPr lang="ru-RU" sz="2400" dirty="0" smtClean="0"/>
              <a:t>Николай Петрович Рязанов</a:t>
            </a:r>
            <a:br>
              <a:rPr lang="ru-RU" sz="2400" dirty="0" smtClean="0"/>
            </a:br>
            <a:r>
              <a:rPr lang="ru-RU" sz="2000" dirty="0" smtClean="0"/>
              <a:t>Первый русский, обогнувший весь земной шар</a:t>
            </a:r>
            <a:endParaRPr lang="ru-RU" sz="2000" dirty="0"/>
          </a:p>
        </p:txBody>
      </p:sp>
      <p:pic>
        <p:nvPicPr>
          <p:cNvPr id="3074" name="Picture 2" descr="C:\Users\Валентина\Desktop\рязанов 2.jpg"/>
          <p:cNvPicPr>
            <a:picLocks noGrp="1" noChangeAspect="1" noChangeArrowheads="1"/>
          </p:cNvPicPr>
          <p:nvPr>
            <p:ph idx="1"/>
          </p:nvPr>
        </p:nvPicPr>
        <p:blipFill>
          <a:blip r:embed="rId2" cstate="print"/>
          <a:srcRect/>
          <a:stretch>
            <a:fillRect/>
          </a:stretch>
        </p:blipFill>
        <p:spPr bwMode="auto">
          <a:xfrm>
            <a:off x="5148064" y="1916832"/>
            <a:ext cx="3645304" cy="4269577"/>
          </a:xfrm>
          <a:prstGeom prst="rect">
            <a:avLst/>
          </a:prstGeom>
          <a:noFill/>
        </p:spPr>
      </p:pic>
      <p:pic>
        <p:nvPicPr>
          <p:cNvPr id="3075" name="Picture 3" descr="C:\Users\Валентина\Desktop\рязанов.jpg"/>
          <p:cNvPicPr>
            <a:picLocks noChangeAspect="1" noChangeArrowheads="1"/>
          </p:cNvPicPr>
          <p:nvPr/>
        </p:nvPicPr>
        <p:blipFill>
          <a:blip r:embed="rId3" cstate="print"/>
          <a:srcRect/>
          <a:stretch>
            <a:fillRect/>
          </a:stretch>
        </p:blipFill>
        <p:spPr bwMode="auto">
          <a:xfrm>
            <a:off x="179512" y="260648"/>
            <a:ext cx="4946799" cy="4005064"/>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63888" y="0"/>
            <a:ext cx="5580112" cy="2852936"/>
          </a:xfrm>
        </p:spPr>
        <p:txBody>
          <a:bodyPr>
            <a:normAutofit/>
          </a:bodyPr>
          <a:lstStyle/>
          <a:p>
            <a:pPr algn="l"/>
            <a:r>
              <a:rPr lang="ru-RU" sz="2400" dirty="0" smtClean="0"/>
              <a:t>Дмитрий Александрович Хворостовский</a:t>
            </a:r>
            <a:br>
              <a:rPr lang="ru-RU" sz="2400" dirty="0" smtClean="0"/>
            </a:br>
            <a:r>
              <a:rPr lang="ru-RU" sz="2400" dirty="0" smtClean="0"/>
              <a:t>     </a:t>
            </a:r>
            <a:r>
              <a:rPr lang="ru-RU" sz="2000" dirty="0" smtClean="0"/>
              <a:t>Родился в Красноярске.  Свое первое музыкальное образование он получил еще дома, в кругу семьи.</a:t>
            </a:r>
            <a:br>
              <a:rPr lang="ru-RU" sz="2000" dirty="0" smtClean="0"/>
            </a:br>
            <a:r>
              <a:rPr lang="ru-RU" sz="2000" dirty="0" smtClean="0"/>
              <a:t>      Знакомясь с классической музыкой с ранних лет, Дима начал петь уже в 4 года, а потом поступил в музыкальную школу по классу фортепиано.</a:t>
            </a:r>
            <a:endParaRPr lang="ru-RU" sz="2000" dirty="0"/>
          </a:p>
        </p:txBody>
      </p:sp>
      <p:pic>
        <p:nvPicPr>
          <p:cNvPr id="2050" name="Picture 2" descr="C:\Users\Валентина\Desktop\хворостовский.jpg"/>
          <p:cNvPicPr>
            <a:picLocks noGrp="1" noChangeAspect="1" noChangeArrowheads="1"/>
          </p:cNvPicPr>
          <p:nvPr>
            <p:ph idx="1"/>
          </p:nvPr>
        </p:nvPicPr>
        <p:blipFill>
          <a:blip r:embed="rId2" cstate="print"/>
          <a:srcRect/>
          <a:stretch>
            <a:fillRect/>
          </a:stretch>
        </p:blipFill>
        <p:spPr bwMode="auto">
          <a:xfrm>
            <a:off x="0" y="0"/>
            <a:ext cx="3442943" cy="3168352"/>
          </a:xfrm>
          <a:prstGeom prst="rect">
            <a:avLst/>
          </a:prstGeom>
          <a:noFill/>
        </p:spPr>
      </p:pic>
      <p:pic>
        <p:nvPicPr>
          <p:cNvPr id="2051" name="Picture 3" descr="C:\Users\Валентина\Desktop\хвар.jpg"/>
          <p:cNvPicPr>
            <a:picLocks noChangeAspect="1" noChangeArrowheads="1"/>
          </p:cNvPicPr>
          <p:nvPr/>
        </p:nvPicPr>
        <p:blipFill>
          <a:blip r:embed="rId3" cstate="print"/>
          <a:srcRect/>
          <a:stretch>
            <a:fillRect/>
          </a:stretch>
        </p:blipFill>
        <p:spPr bwMode="auto">
          <a:xfrm>
            <a:off x="395536" y="3573016"/>
            <a:ext cx="4248472" cy="2807360"/>
          </a:xfrm>
          <a:prstGeom prst="rect">
            <a:avLst/>
          </a:prstGeom>
          <a:noFill/>
        </p:spPr>
      </p:pic>
      <p:pic>
        <p:nvPicPr>
          <p:cNvPr id="5122" name="Picture 2" descr="C:\Users\Валентина\Desktop\IMG_1429.jpg"/>
          <p:cNvPicPr>
            <a:picLocks noChangeAspect="1" noChangeArrowheads="1"/>
          </p:cNvPicPr>
          <p:nvPr/>
        </p:nvPicPr>
        <p:blipFill>
          <a:blip r:embed="rId4" cstate="print"/>
          <a:srcRect/>
          <a:stretch>
            <a:fillRect/>
          </a:stretch>
        </p:blipFill>
        <p:spPr bwMode="auto">
          <a:xfrm>
            <a:off x="5076056" y="2636912"/>
            <a:ext cx="3840427" cy="2304256"/>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4048" y="188640"/>
            <a:ext cx="3960440" cy="5328592"/>
          </a:xfrm>
        </p:spPr>
        <p:txBody>
          <a:bodyPr>
            <a:normAutofit/>
          </a:bodyPr>
          <a:lstStyle/>
          <a:p>
            <a:pPr algn="l"/>
            <a:r>
              <a:rPr lang="ru-RU" sz="2400" dirty="0" smtClean="0"/>
              <a:t>Памятник «Детям войны»</a:t>
            </a:r>
            <a:br>
              <a:rPr lang="ru-RU" sz="2400" dirty="0" smtClean="0"/>
            </a:br>
            <a:r>
              <a:rPr lang="ru-RU" sz="2400" dirty="0" smtClean="0"/>
              <a:t>    </a:t>
            </a:r>
            <a:r>
              <a:rPr lang="ru-RU" sz="2000" dirty="0" smtClean="0"/>
              <a:t>Памятник детям Блокадного Ленинграда (В настоящее время Санкт - Петербурга).</a:t>
            </a:r>
            <a:br>
              <a:rPr lang="ru-RU" sz="2000" dirty="0" smtClean="0"/>
            </a:br>
            <a:r>
              <a:rPr lang="ru-RU" sz="2000" dirty="0" smtClean="0"/>
              <a:t>     Две детские фигурки мальчика и девочки запечатлены на фоне железной ограды знаменитого Летнего сада в Ленинграде. У девочки закутанной в мамину шаль, в руке кусочек блокадного хлеба, а мальчик держит бидончик для воды. Рядом санки, «транспорт», которым пользовались в морозную голодную зиму все ленинградцы.</a:t>
            </a:r>
            <a:endParaRPr lang="ru-RU" sz="2000" dirty="0"/>
          </a:p>
        </p:txBody>
      </p:sp>
      <p:pic>
        <p:nvPicPr>
          <p:cNvPr id="5" name="Picture 5"/>
          <p:cNvPicPr>
            <a:picLocks noGrp="1" noChangeAspect="1" noChangeArrowheads="1"/>
          </p:cNvPicPr>
          <p:nvPr>
            <p:ph idx="1"/>
          </p:nvPr>
        </p:nvPicPr>
        <p:blipFill>
          <a:blip r:embed="rId2" cstate="print"/>
          <a:srcRect/>
          <a:stretch>
            <a:fillRect/>
          </a:stretch>
        </p:blipFill>
        <p:spPr bwMode="auto">
          <a:xfrm>
            <a:off x="251520" y="188640"/>
            <a:ext cx="4644516" cy="61926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274638"/>
            <a:ext cx="7488832" cy="1143000"/>
          </a:xfrm>
        </p:spPr>
        <p:txBody>
          <a:bodyPr>
            <a:normAutofit fontScale="90000"/>
          </a:bodyPr>
          <a:lstStyle/>
          <a:p>
            <a:r>
              <a:rPr lang="ru-RU" sz="2400" dirty="0" smtClean="0"/>
              <a:t>Памятник воинам-интернационалистам</a:t>
            </a:r>
            <a:r>
              <a:rPr lang="ru-RU" sz="2400" b="1" dirty="0" smtClean="0"/>
              <a:t/>
            </a:r>
            <a:br>
              <a:rPr lang="ru-RU" sz="2400" b="1" dirty="0" smtClean="0"/>
            </a:br>
            <a:r>
              <a:rPr lang="ru-RU" sz="2000" dirty="0" smtClean="0"/>
              <a:t>          В центре композиции сибирский паренек, почти ре6енок, отправленный в Афганистан. </a:t>
            </a:r>
            <a:r>
              <a:rPr lang="ru-RU" sz="2400" b="1" dirty="0" smtClean="0"/>
              <a:t/>
            </a:r>
            <a:br>
              <a:rPr lang="ru-RU" sz="2400" b="1" dirty="0" smtClean="0"/>
            </a:br>
            <a:endParaRPr lang="ru-RU" sz="2400" dirty="0"/>
          </a:p>
        </p:txBody>
      </p:sp>
      <p:pic>
        <p:nvPicPr>
          <p:cNvPr id="4" name="Picture 4"/>
          <p:cNvPicPr>
            <a:picLocks noGrp="1" noChangeAspect="1" noChangeArrowheads="1"/>
          </p:cNvPicPr>
          <p:nvPr>
            <p:ph idx="1"/>
          </p:nvPr>
        </p:nvPicPr>
        <p:blipFill>
          <a:blip r:embed="rId2" cstate="print"/>
          <a:srcRect/>
          <a:stretch>
            <a:fillRect/>
          </a:stretch>
        </p:blipFill>
        <p:spPr bwMode="auto">
          <a:xfrm>
            <a:off x="2555776" y="1268760"/>
            <a:ext cx="4040868" cy="53904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err="1" smtClean="0"/>
              <a:t>ают</a:t>
            </a:r>
            <a:endParaRPr lang="ru-RU" dirty="0"/>
          </a:p>
        </p:txBody>
      </p:sp>
      <p:sp>
        <p:nvSpPr>
          <p:cNvPr id="3" name="Подзаголовок 2"/>
          <p:cNvSpPr>
            <a:spLocks noGrp="1"/>
          </p:cNvSpPr>
          <p:nvPr>
            <p:ph type="subTitle" idx="1"/>
          </p:nvPr>
        </p:nvSpPr>
        <p:spPr>
          <a:xfrm>
            <a:off x="1371600" y="4214818"/>
            <a:ext cx="6400800" cy="2357454"/>
          </a:xfrm>
        </p:spPr>
        <p:txBody>
          <a:bodyPr>
            <a:normAutofit/>
          </a:bodyPr>
          <a:lstStyle/>
          <a:p>
            <a:r>
              <a:rPr lang="ru-RU" sz="1800" dirty="0" smtClean="0"/>
              <a:t>На гербе изображен золотой лев на червленом щите с золотыми лапой и серпом. Лев символизирует власть, отвагу, храбрость и великодушие. Орудия труда в лапах льва указывают на исторические главные занятия населения края: лопата символизирует добычу полезных ископаемых, а серп – символ земледелия.</a:t>
            </a:r>
            <a:endParaRPr lang="ru-RU" sz="1800" dirty="0"/>
          </a:p>
        </p:txBody>
      </p:sp>
      <p:pic>
        <p:nvPicPr>
          <p:cNvPr id="1026" name="Picture 2" descr="C:\Users\1\Desktop\medium-be4e5.jpg"/>
          <p:cNvPicPr>
            <a:picLocks noChangeAspect="1" noChangeArrowheads="1"/>
          </p:cNvPicPr>
          <p:nvPr/>
        </p:nvPicPr>
        <p:blipFill>
          <a:blip r:embed="rId2" cstate="print"/>
          <a:srcRect/>
          <a:stretch>
            <a:fillRect/>
          </a:stretch>
        </p:blipFill>
        <p:spPr bwMode="auto">
          <a:xfrm>
            <a:off x="3214678" y="0"/>
            <a:ext cx="3267075" cy="41910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4008" y="0"/>
            <a:ext cx="4320480" cy="3861048"/>
          </a:xfrm>
        </p:spPr>
        <p:txBody>
          <a:bodyPr>
            <a:normAutofit/>
          </a:bodyPr>
          <a:lstStyle/>
          <a:p>
            <a:pPr algn="l"/>
            <a:r>
              <a:rPr lang="ru-RU" sz="2400" dirty="0" smtClean="0"/>
              <a:t> «Мемориал Победы»</a:t>
            </a:r>
            <a:br>
              <a:rPr lang="ru-RU" sz="2400" dirty="0" smtClean="0"/>
            </a:br>
            <a:r>
              <a:rPr lang="ru-RU" sz="2000" dirty="0" smtClean="0"/>
              <a:t>      На мемориальной площади находятся 22 надгробия, здесь похоронены войны, которые умерли в госпиталях, вечный огонь, который горит рядом с памятником  «Союз фронта и тыла», а также здесь установлен памятник «Алеша», воину-освободителю.   </a:t>
            </a:r>
            <a:br>
              <a:rPr lang="ru-RU" sz="2000" dirty="0" smtClean="0"/>
            </a:br>
            <a:r>
              <a:rPr lang="ru-RU" sz="2000" dirty="0" smtClean="0"/>
              <a:t>      Здесь располагаются боевые сооружения военного периода — пушки, танки, миномет, гаубица.</a:t>
            </a:r>
            <a:endParaRPr lang="ru-RU" sz="2000" dirty="0"/>
          </a:p>
        </p:txBody>
      </p:sp>
      <p:pic>
        <p:nvPicPr>
          <p:cNvPr id="6" name="Picture 6"/>
          <p:cNvPicPr>
            <a:picLocks noChangeAspect="1" noChangeArrowheads="1"/>
          </p:cNvPicPr>
          <p:nvPr/>
        </p:nvPicPr>
        <p:blipFill>
          <a:blip r:embed="rId2" cstate="print"/>
          <a:srcRect/>
          <a:stretch>
            <a:fillRect/>
          </a:stretch>
        </p:blipFill>
        <p:spPr bwMode="auto">
          <a:xfrm>
            <a:off x="0" y="3709988"/>
            <a:ext cx="4427984" cy="2785614"/>
          </a:xfrm>
          <a:prstGeom prst="rect">
            <a:avLst/>
          </a:prstGeom>
          <a:noFill/>
          <a:ln w="9525">
            <a:noFill/>
            <a:miter lim="800000"/>
            <a:headEnd/>
            <a:tailEnd/>
          </a:ln>
          <a:effectLst/>
        </p:spPr>
      </p:pic>
      <p:pic>
        <p:nvPicPr>
          <p:cNvPr id="5122" name="Picture 2" descr="C:\Users\Валентина\Desktop\post-137627.jpg"/>
          <p:cNvPicPr>
            <a:picLocks noGrp="1" noChangeAspect="1" noChangeArrowheads="1"/>
          </p:cNvPicPr>
          <p:nvPr>
            <p:ph idx="1"/>
          </p:nvPr>
        </p:nvPicPr>
        <p:blipFill>
          <a:blip r:embed="rId3" cstate="print"/>
          <a:srcRect/>
          <a:stretch>
            <a:fillRect/>
          </a:stretch>
        </p:blipFill>
        <p:spPr bwMode="auto">
          <a:xfrm>
            <a:off x="0" y="260648"/>
            <a:ext cx="4427984" cy="3320988"/>
          </a:xfrm>
          <a:prstGeom prst="rect">
            <a:avLst/>
          </a:prstGeom>
          <a:noFill/>
        </p:spPr>
      </p:pic>
      <p:pic>
        <p:nvPicPr>
          <p:cNvPr id="6146" name="Picture 2" descr="C:\Users\Валентина\Desktop\i (10).jpg"/>
          <p:cNvPicPr>
            <a:picLocks noChangeAspect="1" noChangeArrowheads="1"/>
          </p:cNvPicPr>
          <p:nvPr/>
        </p:nvPicPr>
        <p:blipFill>
          <a:blip r:embed="rId4" cstate="print"/>
          <a:srcRect/>
          <a:stretch>
            <a:fillRect/>
          </a:stretch>
        </p:blipFill>
        <p:spPr bwMode="auto">
          <a:xfrm>
            <a:off x="4644009" y="3932055"/>
            <a:ext cx="1872208" cy="2593290"/>
          </a:xfrm>
          <a:prstGeom prst="rect">
            <a:avLst/>
          </a:prstGeom>
          <a:noFill/>
        </p:spPr>
      </p:pic>
      <p:pic>
        <p:nvPicPr>
          <p:cNvPr id="6147" name="Picture 3" descr="C:\Users\Валентина\Desktop\i (11).jpg"/>
          <p:cNvPicPr>
            <a:picLocks noChangeAspect="1" noChangeArrowheads="1"/>
          </p:cNvPicPr>
          <p:nvPr/>
        </p:nvPicPr>
        <p:blipFill>
          <a:blip r:embed="rId5" cstate="print"/>
          <a:srcRect/>
          <a:stretch>
            <a:fillRect/>
          </a:stretch>
        </p:blipFill>
        <p:spPr bwMode="auto">
          <a:xfrm>
            <a:off x="6732240" y="4005064"/>
            <a:ext cx="2280253" cy="2448272"/>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60032" y="0"/>
            <a:ext cx="4283968" cy="3573016"/>
          </a:xfrm>
        </p:spPr>
        <p:txBody>
          <a:bodyPr>
            <a:normAutofit fontScale="90000"/>
          </a:bodyPr>
          <a:lstStyle/>
          <a:p>
            <a:pPr algn="l"/>
            <a:r>
              <a:rPr lang="ru-RU" sz="2400" dirty="0" smtClean="0"/>
              <a:t> Памятник Александру Матросову </a:t>
            </a:r>
            <a:r>
              <a:rPr lang="ru-RU" sz="2000" dirty="0" smtClean="0"/>
              <a:t>– Герою Советского Союза находится в Свердловском районе города Красноярск. Александр Матросов олицетворяет героизм и отвагу русского народа, поэтому памятник посвящен не только ему, но и всем воинам, повторившим его подвиг. (Александр пожертвовал собой, закрыв своим телом вражескую амбразуру, тем самым, обеспечив успех наступающего подразделения)</a:t>
            </a:r>
            <a:br>
              <a:rPr lang="ru-RU" sz="2000" dirty="0" smtClean="0"/>
            </a:br>
            <a:endParaRPr lang="ru-RU" sz="2000" dirty="0"/>
          </a:p>
        </p:txBody>
      </p:sp>
      <p:pic>
        <p:nvPicPr>
          <p:cNvPr id="4098" name="Picture 2" descr="C:\Users\Валентина\Desktop\KHyg9.jpg"/>
          <p:cNvPicPr>
            <a:picLocks noGrp="1" noChangeAspect="1" noChangeArrowheads="1"/>
          </p:cNvPicPr>
          <p:nvPr>
            <p:ph idx="1"/>
          </p:nvPr>
        </p:nvPicPr>
        <p:blipFill>
          <a:blip r:embed="rId2" cstate="print"/>
          <a:srcRect/>
          <a:stretch>
            <a:fillRect/>
          </a:stretch>
        </p:blipFill>
        <p:spPr bwMode="auto">
          <a:xfrm>
            <a:off x="6012160" y="3401616"/>
            <a:ext cx="2592288" cy="3456384"/>
          </a:xfrm>
          <a:prstGeom prst="rect">
            <a:avLst/>
          </a:prstGeom>
          <a:noFill/>
        </p:spPr>
      </p:pic>
      <p:pic>
        <p:nvPicPr>
          <p:cNvPr id="4099" name="Picture 3" descr="C:\Users\Валентина\Desktop\А матросов.jpg"/>
          <p:cNvPicPr>
            <a:picLocks noChangeAspect="1" noChangeArrowheads="1"/>
          </p:cNvPicPr>
          <p:nvPr/>
        </p:nvPicPr>
        <p:blipFill>
          <a:blip r:embed="rId3" cstate="print"/>
          <a:srcRect/>
          <a:stretch>
            <a:fillRect/>
          </a:stretch>
        </p:blipFill>
        <p:spPr bwMode="auto">
          <a:xfrm>
            <a:off x="0" y="0"/>
            <a:ext cx="4762500" cy="3181350"/>
          </a:xfrm>
          <a:prstGeom prst="rect">
            <a:avLst/>
          </a:prstGeom>
          <a:noFill/>
        </p:spPr>
      </p:pic>
      <p:pic>
        <p:nvPicPr>
          <p:cNvPr id="4100" name="Picture 4" descr="C:\Users\Валентина\Desktop\img_6972.jpg"/>
          <p:cNvPicPr>
            <a:picLocks noChangeAspect="1" noChangeArrowheads="1"/>
          </p:cNvPicPr>
          <p:nvPr/>
        </p:nvPicPr>
        <p:blipFill>
          <a:blip r:embed="rId4" cstate="print"/>
          <a:srcRect/>
          <a:stretch>
            <a:fillRect/>
          </a:stretch>
        </p:blipFill>
        <p:spPr bwMode="auto">
          <a:xfrm>
            <a:off x="0" y="3428102"/>
            <a:ext cx="5148064" cy="3429898"/>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67944" y="0"/>
            <a:ext cx="5076056" cy="3789040"/>
          </a:xfrm>
        </p:spPr>
        <p:txBody>
          <a:bodyPr>
            <a:normAutofit fontScale="90000"/>
          </a:bodyPr>
          <a:lstStyle/>
          <a:p>
            <a:pPr algn="l"/>
            <a:r>
              <a:rPr lang="ru-RU" sz="2400" dirty="0" smtClean="0"/>
              <a:t> Красноярский краевой краеведческий музей </a:t>
            </a:r>
            <a:br>
              <a:rPr lang="ru-RU" sz="2400" dirty="0" smtClean="0"/>
            </a:br>
            <a:r>
              <a:rPr lang="ru-RU" sz="2400" dirty="0" smtClean="0"/>
              <a:t>   </a:t>
            </a:r>
            <a:r>
              <a:rPr lang="ru-RU" sz="2200" dirty="0" smtClean="0"/>
              <a:t>Является</a:t>
            </a:r>
            <a:r>
              <a:rPr lang="ru-RU" sz="2400" dirty="0" smtClean="0"/>
              <a:t> </a:t>
            </a:r>
            <a:r>
              <a:rPr lang="ru-RU" sz="2000" dirty="0" smtClean="0"/>
              <a:t>одним из старейших музеев Сибири и России. Построено по проекту Л.А. Чернышева. На фасадах обязателен «нильский декор». </a:t>
            </a:r>
            <a:br>
              <a:rPr lang="ru-RU" sz="2000" dirty="0" smtClean="0"/>
            </a:br>
            <a:r>
              <a:rPr lang="ru-RU" sz="2000" dirty="0" smtClean="0"/>
              <a:t> Краевой музей сыграл важную роль в развитии культурного потенциала Красноярского края. </a:t>
            </a:r>
            <a:br>
              <a:rPr lang="ru-RU" sz="2000" dirty="0" smtClean="0"/>
            </a:br>
            <a:r>
              <a:rPr lang="ru-RU" sz="2000" dirty="0" smtClean="0"/>
              <a:t>     В здании краеведческого музея установлена точная копия корабля, на котором приплыли первопроходцы Сибири. </a:t>
            </a:r>
            <a:br>
              <a:rPr lang="ru-RU" sz="2000" dirty="0" smtClean="0"/>
            </a:br>
            <a:endParaRPr lang="ru-RU" sz="2000" dirty="0"/>
          </a:p>
        </p:txBody>
      </p:sp>
      <p:pic>
        <p:nvPicPr>
          <p:cNvPr id="4" name="Picture 4"/>
          <p:cNvPicPr>
            <a:picLocks noGrp="1" noChangeAspect="1" noChangeArrowheads="1"/>
          </p:cNvPicPr>
          <p:nvPr>
            <p:ph idx="1"/>
          </p:nvPr>
        </p:nvPicPr>
        <p:blipFill>
          <a:blip r:embed="rId2" cstate="print">
            <a:lum bright="6000"/>
          </a:blip>
          <a:srcRect/>
          <a:stretch>
            <a:fillRect/>
          </a:stretch>
        </p:blipFill>
        <p:spPr bwMode="auto">
          <a:xfrm>
            <a:off x="0" y="0"/>
            <a:ext cx="4032448" cy="3717032"/>
          </a:xfrm>
          <a:prstGeom prst="rect">
            <a:avLst/>
          </a:prstGeom>
          <a:noFill/>
          <a:ln w="9525">
            <a:noFill/>
            <a:miter lim="800000"/>
            <a:headEnd/>
            <a:tailEnd/>
          </a:ln>
          <a:effectLst/>
        </p:spPr>
      </p:pic>
      <p:pic>
        <p:nvPicPr>
          <p:cNvPr id="5122" name="Picture 2"/>
          <p:cNvPicPr>
            <a:picLocks noChangeAspect="1" noChangeArrowheads="1"/>
          </p:cNvPicPr>
          <p:nvPr/>
        </p:nvPicPr>
        <p:blipFill>
          <a:blip r:embed="rId3" cstate="print"/>
          <a:srcRect/>
          <a:stretch>
            <a:fillRect/>
          </a:stretch>
        </p:blipFill>
        <p:spPr bwMode="auto">
          <a:xfrm>
            <a:off x="2699792" y="3717032"/>
            <a:ext cx="430530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79912" y="274638"/>
            <a:ext cx="4906888" cy="1498178"/>
          </a:xfrm>
        </p:spPr>
        <p:txBody>
          <a:bodyPr>
            <a:normAutofit/>
          </a:bodyPr>
          <a:lstStyle/>
          <a:p>
            <a:r>
              <a:rPr lang="ru-RU" sz="2400" dirty="0" smtClean="0"/>
              <a:t>Необычный зоопарк</a:t>
            </a:r>
            <a:endParaRPr lang="ru-RU" sz="2400" dirty="0"/>
          </a:p>
        </p:txBody>
      </p:sp>
      <p:pic>
        <p:nvPicPr>
          <p:cNvPr id="4" name="Picture 3"/>
          <p:cNvPicPr>
            <a:picLocks noGrp="1" noChangeAspect="1" noChangeArrowheads="1"/>
          </p:cNvPicPr>
          <p:nvPr>
            <p:ph idx="1"/>
          </p:nvPr>
        </p:nvPicPr>
        <p:blipFill>
          <a:blip r:embed="rId3" cstate="print"/>
          <a:srcRect/>
          <a:stretch>
            <a:fillRect/>
          </a:stretch>
        </p:blipFill>
        <p:spPr>
          <a:xfrm>
            <a:off x="0" y="0"/>
            <a:ext cx="3649588" cy="2737191"/>
          </a:xfrm>
        </p:spPr>
      </p:pic>
      <p:pic>
        <p:nvPicPr>
          <p:cNvPr id="5" name="Picture 4"/>
          <p:cNvPicPr>
            <a:picLocks noChangeAspect="1" noChangeArrowheads="1"/>
          </p:cNvPicPr>
          <p:nvPr/>
        </p:nvPicPr>
        <p:blipFill>
          <a:blip r:embed="rId4" cstate="print"/>
          <a:srcRect/>
          <a:stretch>
            <a:fillRect/>
          </a:stretch>
        </p:blipFill>
        <p:spPr bwMode="auto">
          <a:xfrm>
            <a:off x="3707904" y="1772816"/>
            <a:ext cx="3240360" cy="2174413"/>
          </a:xfrm>
          <a:prstGeom prst="rect">
            <a:avLst/>
          </a:prstGeom>
          <a:noFill/>
          <a:ln w="9525">
            <a:noFill/>
            <a:miter lim="800000"/>
            <a:headEnd/>
            <a:tailEnd/>
          </a:ln>
          <a:effectLst/>
        </p:spPr>
      </p:pic>
      <p:pic>
        <p:nvPicPr>
          <p:cNvPr id="6" name="Picture 4"/>
          <p:cNvPicPr>
            <a:picLocks noChangeAspect="1" noChangeArrowheads="1"/>
          </p:cNvPicPr>
          <p:nvPr/>
        </p:nvPicPr>
        <p:blipFill>
          <a:blip r:embed="rId5" cstate="print"/>
          <a:srcRect/>
          <a:stretch>
            <a:fillRect/>
          </a:stretch>
        </p:blipFill>
        <p:spPr bwMode="auto">
          <a:xfrm>
            <a:off x="251520" y="2852936"/>
            <a:ext cx="3364731" cy="3629416"/>
          </a:xfrm>
          <a:prstGeom prst="rect">
            <a:avLst/>
          </a:prstGeom>
          <a:noFill/>
          <a:ln w="9525">
            <a:noFill/>
            <a:miter lim="800000"/>
            <a:headEnd/>
            <a:tailEnd/>
          </a:ln>
          <a:effectLst/>
        </p:spPr>
      </p:pic>
      <p:pic>
        <p:nvPicPr>
          <p:cNvPr id="1026" name="Picture 2" descr="C:\Users\Валентина\Desktop\i (12).jpg"/>
          <p:cNvPicPr>
            <a:picLocks noChangeAspect="1" noChangeArrowheads="1"/>
          </p:cNvPicPr>
          <p:nvPr/>
        </p:nvPicPr>
        <p:blipFill>
          <a:blip r:embed="rId6" cstate="print"/>
          <a:srcRect/>
          <a:stretch>
            <a:fillRect/>
          </a:stretch>
        </p:blipFill>
        <p:spPr bwMode="auto">
          <a:xfrm>
            <a:off x="5220072" y="3933056"/>
            <a:ext cx="3489176" cy="2616882"/>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417638"/>
          </a:xfrm>
        </p:spPr>
        <p:txBody>
          <a:bodyPr/>
          <a:lstStyle/>
          <a:p>
            <a:r>
              <a:rPr lang="ru-RU" dirty="0" smtClean="0"/>
              <a:t>Шоколадная фабрика «</a:t>
            </a:r>
            <a:r>
              <a:rPr lang="ru-RU" dirty="0" err="1" smtClean="0"/>
              <a:t>Краскон</a:t>
            </a:r>
            <a:r>
              <a:rPr lang="ru-RU" dirty="0" smtClean="0"/>
              <a:t>»</a:t>
            </a:r>
            <a:endParaRPr lang="ru-RU" dirty="0"/>
          </a:p>
        </p:txBody>
      </p:sp>
      <p:pic>
        <p:nvPicPr>
          <p:cNvPr id="9218" name="Picture 2" descr="C:\Users\Валентина\Desktop\kraskon37.jpg"/>
          <p:cNvPicPr>
            <a:picLocks noGrp="1" noChangeAspect="1" noChangeArrowheads="1"/>
          </p:cNvPicPr>
          <p:nvPr>
            <p:ph idx="1"/>
          </p:nvPr>
        </p:nvPicPr>
        <p:blipFill>
          <a:blip r:embed="rId2" cstate="print"/>
          <a:srcRect/>
          <a:stretch>
            <a:fillRect/>
          </a:stretch>
        </p:blipFill>
        <p:spPr bwMode="auto">
          <a:xfrm>
            <a:off x="4347729" y="3663196"/>
            <a:ext cx="4796271" cy="3194804"/>
          </a:xfrm>
          <a:prstGeom prst="rect">
            <a:avLst/>
          </a:prstGeom>
          <a:noFill/>
        </p:spPr>
      </p:pic>
      <p:pic>
        <p:nvPicPr>
          <p:cNvPr id="9219" name="Picture 3" descr="C:\Users\Валентина\Desktop\kraskon43.jpg"/>
          <p:cNvPicPr>
            <a:picLocks noChangeAspect="1" noChangeArrowheads="1"/>
          </p:cNvPicPr>
          <p:nvPr/>
        </p:nvPicPr>
        <p:blipFill>
          <a:blip r:embed="rId3" cstate="print"/>
          <a:srcRect/>
          <a:stretch>
            <a:fillRect/>
          </a:stretch>
        </p:blipFill>
        <p:spPr bwMode="auto">
          <a:xfrm>
            <a:off x="0" y="1052736"/>
            <a:ext cx="5258668" cy="3502808"/>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196752"/>
          </a:xfrm>
        </p:spPr>
        <p:txBody>
          <a:bodyPr/>
          <a:lstStyle/>
          <a:p>
            <a:r>
              <a:rPr lang="ru-RU" dirty="0" smtClean="0"/>
              <a:t>Фабрика игрушек</a:t>
            </a:r>
            <a:endParaRPr lang="ru-RU" dirty="0"/>
          </a:p>
        </p:txBody>
      </p:sp>
      <p:sp>
        <p:nvSpPr>
          <p:cNvPr id="3" name="Содержимое 2"/>
          <p:cNvSpPr>
            <a:spLocks noGrp="1"/>
          </p:cNvSpPr>
          <p:nvPr>
            <p:ph idx="1"/>
          </p:nvPr>
        </p:nvSpPr>
        <p:spPr/>
        <p:txBody>
          <a:bodyPr/>
          <a:lstStyle/>
          <a:p>
            <a:endParaRPr lang="ru-RU"/>
          </a:p>
        </p:txBody>
      </p:sp>
      <p:pic>
        <p:nvPicPr>
          <p:cNvPr id="4" name="Picture 4"/>
          <p:cNvPicPr>
            <a:picLocks noChangeAspect="1" noChangeArrowheads="1"/>
          </p:cNvPicPr>
          <p:nvPr/>
        </p:nvPicPr>
        <p:blipFill>
          <a:blip r:embed="rId2" cstate="print"/>
          <a:srcRect/>
          <a:stretch>
            <a:fillRect/>
          </a:stretch>
        </p:blipFill>
        <p:spPr bwMode="auto">
          <a:xfrm>
            <a:off x="611560" y="1052736"/>
            <a:ext cx="8143949" cy="559056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Мебельная фабрика</a:t>
            </a:r>
            <a:endParaRPr lang="ru-RU" dirty="0"/>
          </a:p>
        </p:txBody>
      </p:sp>
      <p:pic>
        <p:nvPicPr>
          <p:cNvPr id="4" name="Picture 8"/>
          <p:cNvPicPr>
            <a:picLocks noGrp="1" noChangeAspect="1" noChangeArrowheads="1"/>
          </p:cNvPicPr>
          <p:nvPr>
            <p:ph idx="1"/>
          </p:nvPr>
        </p:nvPicPr>
        <p:blipFill>
          <a:blip r:embed="rId2" cstate="print"/>
          <a:srcRect/>
          <a:stretch>
            <a:fillRect/>
          </a:stretch>
        </p:blipFill>
        <p:spPr bwMode="auto">
          <a:xfrm>
            <a:off x="1553893" y="1600200"/>
            <a:ext cx="6036214"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124744"/>
          </a:xfrm>
        </p:spPr>
        <p:txBody>
          <a:bodyPr/>
          <a:lstStyle/>
          <a:p>
            <a:r>
              <a:rPr lang="ru-RU" dirty="0" smtClean="0"/>
              <a:t>Обувная фабрика</a:t>
            </a:r>
            <a:endParaRPr lang="ru-RU" dirty="0"/>
          </a:p>
        </p:txBody>
      </p:sp>
      <p:pic>
        <p:nvPicPr>
          <p:cNvPr id="4" name="Picture 4"/>
          <p:cNvPicPr>
            <a:picLocks noGrp="1" noChangeAspect="1" noChangeArrowheads="1"/>
          </p:cNvPicPr>
          <p:nvPr>
            <p:ph idx="1"/>
          </p:nvPr>
        </p:nvPicPr>
        <p:blipFill>
          <a:blip r:embed="rId2" cstate="print"/>
          <a:srcRect/>
          <a:stretch>
            <a:fillRect/>
          </a:stretch>
        </p:blipFill>
        <p:spPr bwMode="auto">
          <a:xfrm>
            <a:off x="323528" y="1196752"/>
            <a:ext cx="3604749" cy="4525963"/>
          </a:xfrm>
          <a:prstGeom prst="rect">
            <a:avLst/>
          </a:prstGeom>
          <a:noFill/>
          <a:ln w="9525">
            <a:noFill/>
            <a:miter lim="800000"/>
            <a:headEnd/>
            <a:tailEnd/>
          </a:ln>
          <a:effectLst/>
        </p:spPr>
      </p:pic>
      <p:pic>
        <p:nvPicPr>
          <p:cNvPr id="10242" name="Picture 2" descr="C:\Users\Валентина\Desktop\4829.jpg"/>
          <p:cNvPicPr>
            <a:picLocks noChangeAspect="1" noChangeArrowheads="1"/>
          </p:cNvPicPr>
          <p:nvPr/>
        </p:nvPicPr>
        <p:blipFill>
          <a:blip r:embed="rId3" cstate="print"/>
          <a:srcRect/>
          <a:stretch>
            <a:fillRect/>
          </a:stretch>
        </p:blipFill>
        <p:spPr bwMode="auto">
          <a:xfrm>
            <a:off x="4355976" y="1700808"/>
            <a:ext cx="4283968" cy="3212747"/>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1680" y="0"/>
            <a:ext cx="6995120" cy="908720"/>
          </a:xfrm>
        </p:spPr>
        <p:txBody>
          <a:bodyPr>
            <a:normAutofit fontScale="90000"/>
          </a:bodyPr>
          <a:lstStyle/>
          <a:p>
            <a:r>
              <a:rPr lang="ru-RU" dirty="0" smtClean="0"/>
              <a:t>Завод холодильников Бирюса</a:t>
            </a:r>
            <a:endParaRPr lang="ru-RU" dirty="0"/>
          </a:p>
        </p:txBody>
      </p:sp>
      <p:pic>
        <p:nvPicPr>
          <p:cNvPr id="4" name="Picture 4"/>
          <p:cNvPicPr>
            <a:picLocks noGrp="1" noChangeAspect="1" noChangeArrowheads="1"/>
          </p:cNvPicPr>
          <p:nvPr>
            <p:ph idx="1"/>
          </p:nvPr>
        </p:nvPicPr>
        <p:blipFill>
          <a:blip r:embed="rId2" cstate="print"/>
          <a:srcRect/>
          <a:stretch>
            <a:fillRect/>
          </a:stretch>
        </p:blipFill>
        <p:spPr bwMode="auto">
          <a:xfrm>
            <a:off x="251520" y="4581128"/>
            <a:ext cx="3762611" cy="2117029"/>
          </a:xfrm>
          <a:prstGeom prst="rect">
            <a:avLst/>
          </a:prstGeom>
          <a:noFill/>
          <a:ln w="9525">
            <a:noFill/>
            <a:miter lim="800000"/>
            <a:headEnd/>
            <a:tailEnd/>
          </a:ln>
          <a:effectLst/>
        </p:spPr>
      </p:pic>
      <p:pic>
        <p:nvPicPr>
          <p:cNvPr id="5" name="Picture 5"/>
          <p:cNvPicPr>
            <a:picLocks noChangeAspect="1" noChangeArrowheads="1"/>
          </p:cNvPicPr>
          <p:nvPr/>
        </p:nvPicPr>
        <p:blipFill>
          <a:blip r:embed="rId3" cstate="print"/>
          <a:srcRect/>
          <a:stretch>
            <a:fillRect/>
          </a:stretch>
        </p:blipFill>
        <p:spPr bwMode="auto">
          <a:xfrm>
            <a:off x="6660232" y="4005064"/>
            <a:ext cx="2314575" cy="2649538"/>
          </a:xfrm>
          <a:prstGeom prst="rect">
            <a:avLst/>
          </a:prstGeom>
          <a:noFill/>
          <a:ln w="9525">
            <a:noFill/>
            <a:miter lim="800000"/>
            <a:headEnd/>
            <a:tailEnd/>
          </a:ln>
          <a:effectLst/>
        </p:spPr>
      </p:pic>
      <p:pic>
        <p:nvPicPr>
          <p:cNvPr id="11266" name="Picture 2" descr="C:\Users\Валентина\Desktop\46242226_Krasnoyarskiy_mashinostroitelnuyy_zavod[1].jpg"/>
          <p:cNvPicPr>
            <a:picLocks noChangeAspect="1" noChangeArrowheads="1"/>
          </p:cNvPicPr>
          <p:nvPr/>
        </p:nvPicPr>
        <p:blipFill>
          <a:blip r:embed="rId4" cstate="print"/>
          <a:srcRect/>
          <a:stretch>
            <a:fillRect/>
          </a:stretch>
        </p:blipFill>
        <p:spPr bwMode="auto">
          <a:xfrm>
            <a:off x="1835696" y="908720"/>
            <a:ext cx="4413870" cy="3310403"/>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smtClean="0"/>
              <a:t>Театр Оперы  и балета</a:t>
            </a:r>
            <a:endParaRPr lang="ru-RU" sz="2400" dirty="0"/>
          </a:p>
        </p:txBody>
      </p:sp>
      <p:pic>
        <p:nvPicPr>
          <p:cNvPr id="4" name="Picture 6"/>
          <p:cNvPicPr>
            <a:picLocks noGrp="1" noChangeAspect="1" noChangeArrowheads="1"/>
          </p:cNvPicPr>
          <p:nvPr>
            <p:ph idx="1"/>
          </p:nvPr>
        </p:nvPicPr>
        <p:blipFill>
          <a:blip r:embed="rId2" cstate="print"/>
          <a:srcRect/>
          <a:stretch>
            <a:fillRect/>
          </a:stretch>
        </p:blipFill>
        <p:spPr bwMode="auto">
          <a:xfrm>
            <a:off x="251520" y="1268760"/>
            <a:ext cx="4513696" cy="3384376"/>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print"/>
          <a:srcRect/>
          <a:stretch>
            <a:fillRect/>
          </a:stretch>
        </p:blipFill>
        <p:spPr bwMode="auto">
          <a:xfrm>
            <a:off x="5076056" y="2708920"/>
            <a:ext cx="3744416" cy="37444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0" y="274638"/>
            <a:ext cx="4114800" cy="5654692"/>
          </a:xfrm>
        </p:spPr>
        <p:txBody>
          <a:bodyPr>
            <a:normAutofit fontScale="90000"/>
          </a:bodyPr>
          <a:lstStyle/>
          <a:p>
            <a:pPr algn="l"/>
            <a:r>
              <a:rPr lang="ru-RU" sz="2400" b="1" dirty="0" smtClean="0"/>
              <a:t>Андрей </a:t>
            </a:r>
            <a:r>
              <a:rPr lang="ru-RU" sz="2400" b="1" dirty="0" err="1" smtClean="0"/>
              <a:t>Ануфриевич</a:t>
            </a:r>
            <a:r>
              <a:rPr lang="ru-RU" sz="2400" b="1" dirty="0" smtClean="0"/>
              <a:t> Дубенской </a:t>
            </a:r>
            <a:br>
              <a:rPr lang="ru-RU" sz="2400" b="1" dirty="0" smtClean="0"/>
            </a:br>
            <a:r>
              <a:rPr lang="ru-RU" sz="2400" b="1" dirty="0" smtClean="0"/>
              <a:t> </a:t>
            </a:r>
            <a:r>
              <a:rPr lang="ru-RU" sz="2000" b="1" dirty="0" smtClean="0"/>
              <a:t>является основателем нашего города.</a:t>
            </a:r>
            <a:br>
              <a:rPr lang="ru-RU" sz="2000" b="1" dirty="0" smtClean="0"/>
            </a:br>
            <a:r>
              <a:rPr lang="ru-RU" sz="2000" b="1" dirty="0" smtClean="0"/>
              <a:t>  В 1623 году Енисейский воевода Яков Хрипунов отправляет Андрея Дубенского найти удобное место для постройки острога (крепости) по Енисею. Острог был необходим, прежде всего, для защиты остальных сибирских острогов, которые занимались в основном сбором пушной дани – ясака. Экспедиция под руководством Дубенского в составе 300 казаков двинулась в путь только летом 1627г по причине отсутствия средств а в 1628 острог был построен и назван Красным яром. </a:t>
            </a:r>
            <a:r>
              <a:rPr lang="ru-RU" sz="1600" b="1" dirty="0" smtClean="0"/>
              <a:t/>
            </a:r>
            <a:br>
              <a:rPr lang="ru-RU" sz="1600" b="1" dirty="0" smtClean="0"/>
            </a:br>
            <a:endParaRPr lang="ru-RU" sz="1600" b="1" dirty="0"/>
          </a:p>
        </p:txBody>
      </p:sp>
      <p:pic>
        <p:nvPicPr>
          <p:cNvPr id="2050" name="Picture 2" descr="C:\Users\1\Desktop\памятник Дубен&amp;#10.jpg"/>
          <p:cNvPicPr>
            <a:picLocks noGrp="1" noChangeAspect="1" noChangeArrowheads="1"/>
          </p:cNvPicPr>
          <p:nvPr>
            <p:ph idx="1"/>
          </p:nvPr>
        </p:nvPicPr>
        <p:blipFill>
          <a:blip r:embed="rId2" cstate="print"/>
          <a:srcRect/>
          <a:stretch>
            <a:fillRect/>
          </a:stretch>
        </p:blipFill>
        <p:spPr bwMode="auto">
          <a:xfrm>
            <a:off x="214282" y="142852"/>
            <a:ext cx="4263457" cy="4525963"/>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4008" y="274638"/>
            <a:ext cx="4042792" cy="1143000"/>
          </a:xfrm>
        </p:spPr>
        <p:txBody>
          <a:bodyPr>
            <a:normAutofit/>
          </a:bodyPr>
          <a:lstStyle/>
          <a:p>
            <a:r>
              <a:rPr lang="ru-RU" sz="2400" dirty="0" smtClean="0"/>
              <a:t>Театр Кукол</a:t>
            </a:r>
            <a:endParaRPr lang="ru-RU" sz="2400" dirty="0"/>
          </a:p>
        </p:txBody>
      </p:sp>
      <p:pic>
        <p:nvPicPr>
          <p:cNvPr id="4" name="Picture 4"/>
          <p:cNvPicPr>
            <a:picLocks noChangeAspect="1" noChangeArrowheads="1"/>
          </p:cNvPicPr>
          <p:nvPr/>
        </p:nvPicPr>
        <p:blipFill>
          <a:blip r:embed="rId2" cstate="print"/>
          <a:srcRect/>
          <a:stretch>
            <a:fillRect/>
          </a:stretch>
        </p:blipFill>
        <p:spPr bwMode="auto">
          <a:xfrm>
            <a:off x="4644008" y="3806045"/>
            <a:ext cx="4499992" cy="3051955"/>
          </a:xfrm>
          <a:prstGeom prst="rect">
            <a:avLst/>
          </a:prstGeom>
          <a:noFill/>
          <a:ln w="9525">
            <a:noFill/>
            <a:miter lim="800000"/>
            <a:headEnd/>
            <a:tailEnd/>
          </a:ln>
          <a:effectLst/>
        </p:spPr>
      </p:pic>
      <p:pic>
        <p:nvPicPr>
          <p:cNvPr id="6146" name="Picture 2" descr="C:\Users\Валентина\Desktop\театр кукол.jpg"/>
          <p:cNvPicPr>
            <a:picLocks noGrp="1" noChangeAspect="1" noChangeArrowheads="1"/>
          </p:cNvPicPr>
          <p:nvPr>
            <p:ph idx="1"/>
          </p:nvPr>
        </p:nvPicPr>
        <p:blipFill>
          <a:blip r:embed="rId3" cstate="print"/>
          <a:srcRect/>
          <a:stretch>
            <a:fillRect/>
          </a:stretch>
        </p:blipFill>
        <p:spPr bwMode="auto">
          <a:xfrm>
            <a:off x="0" y="620688"/>
            <a:ext cx="4644008" cy="3096006"/>
          </a:xfrm>
          <a:prstGeom prst="rect">
            <a:avLst/>
          </a:prstGeom>
          <a:noFill/>
        </p:spPr>
      </p:pic>
      <p:pic>
        <p:nvPicPr>
          <p:cNvPr id="4098" name="Picture 2" descr="C:\Users\1\Desktop\картинки для работы\часы.jpg"/>
          <p:cNvPicPr>
            <a:picLocks noChangeAspect="1" noChangeArrowheads="1"/>
          </p:cNvPicPr>
          <p:nvPr/>
        </p:nvPicPr>
        <p:blipFill>
          <a:blip r:embed="rId4" cstate="print"/>
          <a:srcRect/>
          <a:stretch>
            <a:fillRect/>
          </a:stretch>
        </p:blipFill>
        <p:spPr bwMode="auto">
          <a:xfrm>
            <a:off x="428596" y="3803386"/>
            <a:ext cx="3786214" cy="2845069"/>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46"/>
          </a:xfrm>
        </p:spPr>
        <p:txBody>
          <a:bodyPr>
            <a:normAutofit/>
          </a:bodyPr>
          <a:lstStyle/>
          <a:p>
            <a:r>
              <a:rPr lang="ru-RU" sz="2400" dirty="0" smtClean="0"/>
              <a:t>Театр Юного Зрителя (ТЮЗ)</a:t>
            </a:r>
            <a:endParaRPr lang="ru-RU" sz="2400" dirty="0"/>
          </a:p>
        </p:txBody>
      </p:sp>
      <p:pic>
        <p:nvPicPr>
          <p:cNvPr id="2050" name="Picture 2" descr="C:\Users\1\Desktop\картинки для работы\ТЮЗ.jpeg"/>
          <p:cNvPicPr>
            <a:picLocks noGrp="1" noChangeAspect="1" noChangeArrowheads="1"/>
          </p:cNvPicPr>
          <p:nvPr>
            <p:ph idx="1"/>
          </p:nvPr>
        </p:nvPicPr>
        <p:blipFill>
          <a:blip r:embed="rId2" cstate="print"/>
          <a:srcRect/>
          <a:stretch>
            <a:fillRect/>
          </a:stretch>
        </p:blipFill>
        <p:spPr bwMode="auto">
          <a:xfrm>
            <a:off x="357158" y="1428736"/>
            <a:ext cx="3388803" cy="2541602"/>
          </a:xfrm>
          <a:prstGeom prst="rect">
            <a:avLst/>
          </a:prstGeom>
          <a:noFill/>
        </p:spPr>
      </p:pic>
      <p:pic>
        <p:nvPicPr>
          <p:cNvPr id="1026" name="Picture 2" descr="C:\Users\1\Desktop\i (3).jpg"/>
          <p:cNvPicPr>
            <a:picLocks noChangeAspect="1" noChangeArrowheads="1"/>
          </p:cNvPicPr>
          <p:nvPr/>
        </p:nvPicPr>
        <p:blipFill>
          <a:blip r:embed="rId3" cstate="print"/>
          <a:srcRect/>
          <a:stretch>
            <a:fillRect/>
          </a:stretch>
        </p:blipFill>
        <p:spPr bwMode="auto">
          <a:xfrm>
            <a:off x="4500562" y="3357562"/>
            <a:ext cx="4381524" cy="3286143"/>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smtClean="0"/>
              <a:t>Театр Музыкальной комедии</a:t>
            </a:r>
            <a:endParaRPr lang="ru-RU" sz="2400" dirty="0"/>
          </a:p>
        </p:txBody>
      </p:sp>
      <p:pic>
        <p:nvPicPr>
          <p:cNvPr id="4" name="Picture 4"/>
          <p:cNvPicPr>
            <a:picLocks noGrp="1" noChangeAspect="1" noChangeArrowheads="1"/>
          </p:cNvPicPr>
          <p:nvPr>
            <p:ph idx="1"/>
          </p:nvPr>
        </p:nvPicPr>
        <p:blipFill>
          <a:blip r:embed="rId2" cstate="print"/>
          <a:srcRect/>
          <a:stretch>
            <a:fillRect/>
          </a:stretch>
        </p:blipFill>
        <p:spPr bwMode="auto">
          <a:xfrm>
            <a:off x="1714500" y="2334419"/>
            <a:ext cx="5715000" cy="3057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Цирк</a:t>
            </a:r>
            <a:endParaRPr lang="ru-RU" dirty="0"/>
          </a:p>
        </p:txBody>
      </p:sp>
      <p:pic>
        <p:nvPicPr>
          <p:cNvPr id="4" name="Picture 4"/>
          <p:cNvPicPr>
            <a:picLocks noGrp="1" noChangeAspect="1" noChangeArrowheads="1"/>
          </p:cNvPicPr>
          <p:nvPr>
            <p:ph idx="1"/>
          </p:nvPr>
        </p:nvPicPr>
        <p:blipFill>
          <a:blip r:embed="rId2" cstate="print"/>
          <a:srcRect/>
          <a:stretch>
            <a:fillRect/>
          </a:stretch>
        </p:blipFill>
        <p:spPr bwMode="auto">
          <a:xfrm>
            <a:off x="0" y="1340768"/>
            <a:ext cx="4286552" cy="2952328"/>
          </a:xfrm>
          <a:prstGeom prst="rect">
            <a:avLst/>
          </a:prstGeom>
          <a:noFill/>
          <a:ln w="9525">
            <a:noFill/>
            <a:miter lim="800000"/>
            <a:headEnd/>
            <a:tailEnd/>
          </a:ln>
          <a:effectLst/>
        </p:spPr>
      </p:pic>
      <p:pic>
        <p:nvPicPr>
          <p:cNvPr id="2050" name="Picture 2" descr="C:\Users\Валентина\Desktop\клоун.jpeg"/>
          <p:cNvPicPr>
            <a:picLocks noChangeAspect="1" noChangeArrowheads="1"/>
          </p:cNvPicPr>
          <p:nvPr/>
        </p:nvPicPr>
        <p:blipFill>
          <a:blip r:embed="rId3" cstate="print"/>
          <a:srcRect/>
          <a:stretch>
            <a:fillRect/>
          </a:stretch>
        </p:blipFill>
        <p:spPr bwMode="auto">
          <a:xfrm>
            <a:off x="4544876" y="2112095"/>
            <a:ext cx="4599124" cy="4745905"/>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Органный зал</a:t>
            </a:r>
            <a:br>
              <a:rPr lang="ru-RU" dirty="0" smtClean="0"/>
            </a:br>
            <a:endParaRPr lang="ru-RU" dirty="0"/>
          </a:p>
        </p:txBody>
      </p:sp>
      <p:pic>
        <p:nvPicPr>
          <p:cNvPr id="4" name="Picture 5"/>
          <p:cNvPicPr>
            <a:picLocks noGrp="1" noChangeAspect="1" noChangeArrowheads="1"/>
          </p:cNvPicPr>
          <p:nvPr>
            <p:ph idx="1"/>
          </p:nvPr>
        </p:nvPicPr>
        <p:blipFill>
          <a:blip r:embed="rId2" cstate="print"/>
          <a:srcRect/>
          <a:stretch>
            <a:fillRect/>
          </a:stretch>
        </p:blipFill>
        <p:spPr bwMode="auto">
          <a:xfrm>
            <a:off x="2403029" y="1600200"/>
            <a:ext cx="4337941"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696" y="274638"/>
            <a:ext cx="6851104" cy="2290266"/>
          </a:xfrm>
        </p:spPr>
        <p:txBody>
          <a:bodyPr>
            <a:normAutofit/>
          </a:bodyPr>
          <a:lstStyle/>
          <a:p>
            <a:r>
              <a:rPr lang="ru-RU" sz="2400" dirty="0" smtClean="0"/>
              <a:t>Иван Ярыгин</a:t>
            </a:r>
            <a:br>
              <a:rPr lang="ru-RU" sz="2400" dirty="0" smtClean="0"/>
            </a:br>
            <a:r>
              <a:rPr lang="ru-RU" sz="2000" dirty="0" smtClean="0"/>
              <a:t>«Сибирский Геракл» - именно так называли его.</a:t>
            </a:r>
            <a:br>
              <a:rPr lang="ru-RU" sz="2000" dirty="0" smtClean="0"/>
            </a:br>
            <a:r>
              <a:rPr lang="ru-RU" sz="2000" dirty="0" smtClean="0"/>
              <a:t>Сильный, бесстрашный, немногословный, удивительно скромный</a:t>
            </a:r>
            <a:r>
              <a:rPr lang="ru-RU" sz="2400" dirty="0" smtClean="0"/>
              <a:t>. </a:t>
            </a:r>
            <a:br>
              <a:rPr lang="ru-RU" sz="2400" dirty="0" smtClean="0"/>
            </a:br>
            <a:endParaRPr lang="ru-RU" sz="2400" dirty="0"/>
          </a:p>
        </p:txBody>
      </p:sp>
      <p:pic>
        <p:nvPicPr>
          <p:cNvPr id="4" name="Picture 5"/>
          <p:cNvPicPr>
            <a:picLocks noGrp="1" noChangeAspect="1" noChangeArrowheads="1"/>
          </p:cNvPicPr>
          <p:nvPr>
            <p:ph idx="1"/>
          </p:nvPr>
        </p:nvPicPr>
        <p:blipFill>
          <a:blip r:embed="rId2" cstate="print"/>
          <a:srcRect/>
          <a:stretch>
            <a:fillRect/>
          </a:stretch>
        </p:blipFill>
        <p:spPr bwMode="auto">
          <a:xfrm>
            <a:off x="4067944" y="3051965"/>
            <a:ext cx="5076056" cy="3806035"/>
          </a:xfrm>
          <a:prstGeom prst="rect">
            <a:avLst/>
          </a:prstGeom>
          <a:noFill/>
          <a:ln w="9525">
            <a:noFill/>
            <a:miter lim="800000"/>
            <a:headEnd/>
            <a:tailEnd/>
          </a:ln>
          <a:effectLst/>
        </p:spPr>
      </p:pic>
      <p:pic>
        <p:nvPicPr>
          <p:cNvPr id="7170" name="Picture 2" descr="C:\Users\Валентина\Desktop\ярыгин.jpg"/>
          <p:cNvPicPr>
            <a:picLocks noChangeAspect="1" noChangeArrowheads="1"/>
          </p:cNvPicPr>
          <p:nvPr/>
        </p:nvPicPr>
        <p:blipFill>
          <a:blip r:embed="rId3" cstate="print"/>
          <a:srcRect/>
          <a:stretch>
            <a:fillRect/>
          </a:stretch>
        </p:blipFill>
        <p:spPr bwMode="auto">
          <a:xfrm>
            <a:off x="0" y="0"/>
            <a:ext cx="1801738" cy="2549629"/>
          </a:xfrm>
          <a:prstGeom prst="rect">
            <a:avLst/>
          </a:prstGeom>
          <a:noFill/>
        </p:spPr>
      </p:pic>
      <p:pic>
        <p:nvPicPr>
          <p:cNvPr id="7171" name="Picture 3" descr="C:\Users\Валентина\Desktop\cc21510aa7fb.jpg"/>
          <p:cNvPicPr>
            <a:picLocks noChangeAspect="1" noChangeArrowheads="1"/>
          </p:cNvPicPr>
          <p:nvPr/>
        </p:nvPicPr>
        <p:blipFill>
          <a:blip r:embed="rId4" cstate="print"/>
          <a:srcRect/>
          <a:stretch>
            <a:fillRect/>
          </a:stretch>
        </p:blipFill>
        <p:spPr bwMode="auto">
          <a:xfrm>
            <a:off x="755576" y="2596344"/>
            <a:ext cx="2841104" cy="4261656"/>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Фонтаны</a:t>
            </a:r>
            <a:endParaRPr lang="ru-RU" dirty="0"/>
          </a:p>
        </p:txBody>
      </p:sp>
      <p:pic>
        <p:nvPicPr>
          <p:cNvPr id="4" name="Picture 4"/>
          <p:cNvPicPr>
            <a:picLocks noGrp="1" noChangeAspect="1" noChangeArrowheads="1"/>
          </p:cNvPicPr>
          <p:nvPr>
            <p:ph idx="1"/>
          </p:nvPr>
        </p:nvPicPr>
        <p:blipFill>
          <a:blip r:embed="rId2" cstate="print"/>
          <a:srcRect/>
          <a:stretch>
            <a:fillRect/>
          </a:stretch>
        </p:blipFill>
        <p:spPr bwMode="auto">
          <a:xfrm>
            <a:off x="251520" y="1556792"/>
            <a:ext cx="3101096" cy="2115607"/>
          </a:xfrm>
          <a:prstGeom prst="rect">
            <a:avLst/>
          </a:prstGeom>
          <a:noFill/>
          <a:ln w="9525">
            <a:noFill/>
            <a:miter lim="800000"/>
            <a:headEnd/>
            <a:tailEnd/>
          </a:ln>
          <a:effectLst/>
        </p:spPr>
      </p:pic>
      <p:pic>
        <p:nvPicPr>
          <p:cNvPr id="1026" name="Picture 2" descr="C:\Users\Валентина\Desktop\p09091218234911.jpg"/>
          <p:cNvPicPr>
            <a:picLocks noChangeAspect="1" noChangeArrowheads="1"/>
          </p:cNvPicPr>
          <p:nvPr/>
        </p:nvPicPr>
        <p:blipFill>
          <a:blip r:embed="rId3" cstate="print"/>
          <a:srcRect/>
          <a:stretch>
            <a:fillRect/>
          </a:stretch>
        </p:blipFill>
        <p:spPr bwMode="auto">
          <a:xfrm>
            <a:off x="5580112" y="1628800"/>
            <a:ext cx="3016746" cy="2002265"/>
          </a:xfrm>
          <a:prstGeom prst="rect">
            <a:avLst/>
          </a:prstGeom>
          <a:noFill/>
        </p:spPr>
      </p:pic>
      <p:pic>
        <p:nvPicPr>
          <p:cNvPr id="1027" name="Picture 3"/>
          <p:cNvPicPr>
            <a:picLocks noChangeAspect="1" noChangeArrowheads="1"/>
          </p:cNvPicPr>
          <p:nvPr/>
        </p:nvPicPr>
        <p:blipFill>
          <a:blip r:embed="rId4" cstate="print"/>
          <a:srcRect/>
          <a:stretch>
            <a:fillRect/>
          </a:stretch>
        </p:blipFill>
        <p:spPr bwMode="auto">
          <a:xfrm>
            <a:off x="1331640" y="4653136"/>
            <a:ext cx="1905000" cy="1428750"/>
          </a:xfrm>
          <a:prstGeom prst="rect">
            <a:avLst/>
          </a:prstGeom>
          <a:noFill/>
          <a:ln w="9525">
            <a:noFill/>
            <a:miter lim="800000"/>
            <a:headEnd/>
            <a:tailEnd/>
          </a:ln>
        </p:spPr>
      </p:pic>
      <p:pic>
        <p:nvPicPr>
          <p:cNvPr id="1028" name="Picture 4" descr="C:\Users\Валентина\Desktop\i.jpg"/>
          <p:cNvPicPr>
            <a:picLocks noChangeAspect="1" noChangeArrowheads="1"/>
          </p:cNvPicPr>
          <p:nvPr/>
        </p:nvPicPr>
        <p:blipFill>
          <a:blip r:embed="rId5" cstate="print"/>
          <a:srcRect/>
          <a:stretch>
            <a:fillRect/>
          </a:stretch>
        </p:blipFill>
        <p:spPr bwMode="auto">
          <a:xfrm>
            <a:off x="5508104" y="4221088"/>
            <a:ext cx="2808312" cy="1872208"/>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124744"/>
          </a:xfrm>
        </p:spPr>
        <p:txBody>
          <a:bodyPr>
            <a:normAutofit/>
          </a:bodyPr>
          <a:lstStyle/>
          <a:p>
            <a:r>
              <a:rPr lang="ru-RU" sz="2400" dirty="0" smtClean="0"/>
              <a:t>Природный заповедник «Столбы»</a:t>
            </a:r>
            <a:endParaRPr lang="ru-RU" sz="2400" dirty="0"/>
          </a:p>
        </p:txBody>
      </p:sp>
      <p:pic>
        <p:nvPicPr>
          <p:cNvPr id="4" name="Picture 5"/>
          <p:cNvPicPr>
            <a:picLocks noGrp="1" noChangeAspect="1" noChangeArrowheads="1"/>
          </p:cNvPicPr>
          <p:nvPr>
            <p:ph idx="1"/>
          </p:nvPr>
        </p:nvPicPr>
        <p:blipFill>
          <a:blip r:embed="rId2" cstate="print"/>
          <a:srcRect/>
          <a:stretch>
            <a:fillRect/>
          </a:stretch>
        </p:blipFill>
        <p:spPr bwMode="auto">
          <a:xfrm>
            <a:off x="0" y="785794"/>
            <a:ext cx="4355976" cy="2693445"/>
          </a:xfrm>
          <a:prstGeom prst="rect">
            <a:avLst/>
          </a:prstGeom>
          <a:noFill/>
          <a:ln w="9525">
            <a:noFill/>
            <a:miter lim="800000"/>
            <a:headEnd/>
            <a:tailEnd/>
          </a:ln>
          <a:effectLst/>
        </p:spPr>
      </p:pic>
      <p:pic>
        <p:nvPicPr>
          <p:cNvPr id="4098" name="Picture 2" descr="C:\Users\Валентина\Desktop\0_1f572_e6a90be7_XL.jpg"/>
          <p:cNvPicPr>
            <a:picLocks noChangeAspect="1" noChangeArrowheads="1"/>
          </p:cNvPicPr>
          <p:nvPr/>
        </p:nvPicPr>
        <p:blipFill>
          <a:blip r:embed="rId3" cstate="print"/>
          <a:srcRect/>
          <a:stretch>
            <a:fillRect/>
          </a:stretch>
        </p:blipFill>
        <p:spPr bwMode="auto">
          <a:xfrm>
            <a:off x="5069488" y="785794"/>
            <a:ext cx="4074512" cy="2714644"/>
          </a:xfrm>
          <a:prstGeom prst="rect">
            <a:avLst/>
          </a:prstGeom>
          <a:noFill/>
        </p:spPr>
      </p:pic>
      <p:pic>
        <p:nvPicPr>
          <p:cNvPr id="3074" name="Picture 2" descr="C:\Users\1\Desktop\картинки для работы\колокольня.jpeg"/>
          <p:cNvPicPr>
            <a:picLocks noChangeAspect="1" noChangeArrowheads="1"/>
          </p:cNvPicPr>
          <p:nvPr/>
        </p:nvPicPr>
        <p:blipFill>
          <a:blip r:embed="rId4" cstate="print"/>
          <a:srcRect/>
          <a:stretch>
            <a:fillRect/>
          </a:stretch>
        </p:blipFill>
        <p:spPr bwMode="auto">
          <a:xfrm>
            <a:off x="3714744" y="3571876"/>
            <a:ext cx="1951137" cy="2928958"/>
          </a:xfrm>
          <a:prstGeom prst="rect">
            <a:avLst/>
          </a:prstGeom>
          <a:noFill/>
        </p:spPr>
      </p:pic>
      <p:pic>
        <p:nvPicPr>
          <p:cNvPr id="3075" name="Picture 3" descr="C:\Users\1\Desktop\картинки для работы\львиные ворота.jpg"/>
          <p:cNvPicPr>
            <a:picLocks noChangeAspect="1" noChangeArrowheads="1"/>
          </p:cNvPicPr>
          <p:nvPr/>
        </p:nvPicPr>
        <p:blipFill>
          <a:blip r:embed="rId5" cstate="print"/>
          <a:srcRect/>
          <a:stretch>
            <a:fillRect/>
          </a:stretch>
        </p:blipFill>
        <p:spPr bwMode="auto">
          <a:xfrm>
            <a:off x="5810240" y="4000504"/>
            <a:ext cx="3333760" cy="2500320"/>
          </a:xfrm>
          <a:prstGeom prst="rect">
            <a:avLst/>
          </a:prstGeom>
          <a:noFill/>
        </p:spPr>
      </p:pic>
      <p:pic>
        <p:nvPicPr>
          <p:cNvPr id="3076" name="Picture 4" descr="C:\Users\1\Desktop\картинки для работы\перья.jpg"/>
          <p:cNvPicPr>
            <a:picLocks noChangeAspect="1" noChangeArrowheads="1"/>
          </p:cNvPicPr>
          <p:nvPr/>
        </p:nvPicPr>
        <p:blipFill>
          <a:blip r:embed="rId6" cstate="print"/>
          <a:srcRect/>
          <a:stretch>
            <a:fillRect/>
          </a:stretch>
        </p:blipFill>
        <p:spPr bwMode="auto">
          <a:xfrm>
            <a:off x="0" y="4047544"/>
            <a:ext cx="3571868" cy="2381852"/>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15816" y="0"/>
            <a:ext cx="3168352" cy="6237312"/>
          </a:xfrm>
        </p:spPr>
        <p:txBody>
          <a:bodyPr>
            <a:normAutofit/>
          </a:bodyPr>
          <a:lstStyle/>
          <a:p>
            <a:r>
              <a:rPr lang="ru-RU" sz="2400" dirty="0" smtClean="0"/>
              <a:t>Елена Александровна </a:t>
            </a:r>
            <a:r>
              <a:rPr lang="ru-RU" sz="2400" dirty="0" err="1" smtClean="0"/>
              <a:t>Крутовская</a:t>
            </a:r>
            <a:r>
              <a:rPr lang="ru-RU" sz="2400" dirty="0" smtClean="0"/>
              <a:t/>
            </a:r>
            <a:br>
              <a:rPr lang="ru-RU" sz="2400" dirty="0" smtClean="0"/>
            </a:br>
            <a:r>
              <a:rPr lang="ru-RU" sz="2000" dirty="0" smtClean="0"/>
              <a:t> Учёный-орнитолог, старший научный сотрудник и основатель "Живого уголка" — "Приюта доктора Айболита" в заповеднике "Столбы", ставшего предшественником красноярского зоопарка "Роев ручей". Художник, писатель, автор научных статей и увлекательных книг — рассказов о диких животных, нашедших приют на территории заповедника</a:t>
            </a:r>
            <a:endParaRPr lang="ru-RU" sz="2000" dirty="0"/>
          </a:p>
        </p:txBody>
      </p:sp>
      <p:pic>
        <p:nvPicPr>
          <p:cNvPr id="3074" name="Picture 2" descr="C:\Users\Валентина\Desktop\крутовская.jpg"/>
          <p:cNvPicPr>
            <a:picLocks noGrp="1" noChangeAspect="1" noChangeArrowheads="1"/>
          </p:cNvPicPr>
          <p:nvPr>
            <p:ph idx="1"/>
          </p:nvPr>
        </p:nvPicPr>
        <p:blipFill>
          <a:blip r:embed="rId2" cstate="print"/>
          <a:srcRect/>
          <a:stretch>
            <a:fillRect/>
          </a:stretch>
        </p:blipFill>
        <p:spPr bwMode="auto">
          <a:xfrm>
            <a:off x="0" y="0"/>
            <a:ext cx="2943716" cy="4525963"/>
          </a:xfrm>
          <a:prstGeom prst="rect">
            <a:avLst/>
          </a:prstGeom>
          <a:noFill/>
        </p:spPr>
      </p:pic>
      <p:pic>
        <p:nvPicPr>
          <p:cNvPr id="3075" name="Picture 3" descr="C:\Users\Валентина\Desktop\Е.Крутовская.jpg"/>
          <p:cNvPicPr>
            <a:picLocks noChangeAspect="1" noChangeArrowheads="1"/>
          </p:cNvPicPr>
          <p:nvPr/>
        </p:nvPicPr>
        <p:blipFill>
          <a:blip r:embed="rId3" cstate="print"/>
          <a:srcRect/>
          <a:stretch>
            <a:fillRect/>
          </a:stretch>
        </p:blipFill>
        <p:spPr bwMode="auto">
          <a:xfrm>
            <a:off x="6119664" y="1124744"/>
            <a:ext cx="3024336" cy="4320480"/>
          </a:xfrm>
          <a:prstGeom prst="rect">
            <a:avLst/>
          </a:prstGeom>
          <a:noFill/>
        </p:spPr>
      </p:pic>
      <p:pic>
        <p:nvPicPr>
          <p:cNvPr id="7170" name="Picture 2" descr="C:\Users\Валентина\Desktop\крутовс.jpg"/>
          <p:cNvPicPr>
            <a:picLocks noChangeAspect="1" noChangeArrowheads="1"/>
          </p:cNvPicPr>
          <p:nvPr/>
        </p:nvPicPr>
        <p:blipFill>
          <a:blip r:embed="rId4" cstate="print"/>
          <a:srcRect/>
          <a:stretch>
            <a:fillRect/>
          </a:stretch>
        </p:blipFill>
        <p:spPr bwMode="auto">
          <a:xfrm>
            <a:off x="1331640" y="4581128"/>
            <a:ext cx="1428750" cy="188595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smtClean="0"/>
              <a:t>Зоопарк «Роев ручей»</a:t>
            </a:r>
            <a:endParaRPr lang="ru-RU" sz="2400" dirty="0"/>
          </a:p>
        </p:txBody>
      </p:sp>
      <p:pic>
        <p:nvPicPr>
          <p:cNvPr id="4" name="Picture 4"/>
          <p:cNvPicPr>
            <a:picLocks noGrp="1" noChangeAspect="1" noChangeArrowheads="1"/>
          </p:cNvPicPr>
          <p:nvPr>
            <p:ph idx="1"/>
          </p:nvPr>
        </p:nvPicPr>
        <p:blipFill>
          <a:blip r:embed="rId2" cstate="print"/>
          <a:srcRect/>
          <a:stretch>
            <a:fillRect/>
          </a:stretch>
        </p:blipFill>
        <p:spPr bwMode="auto">
          <a:xfrm>
            <a:off x="1714500" y="1748631"/>
            <a:ext cx="5715000" cy="42291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96136" y="188640"/>
            <a:ext cx="3347864" cy="4032448"/>
          </a:xfrm>
        </p:spPr>
        <p:txBody>
          <a:bodyPr>
            <a:normAutofit fontScale="90000"/>
          </a:bodyPr>
          <a:lstStyle/>
          <a:p>
            <a:r>
              <a:rPr lang="ru-RU" sz="2400" dirty="0" smtClean="0"/>
              <a:t>Исторические врата</a:t>
            </a:r>
            <a:br>
              <a:rPr lang="ru-RU" sz="2400" dirty="0" smtClean="0"/>
            </a:br>
            <a:r>
              <a:rPr lang="ru-RU" sz="2000" dirty="0" smtClean="0"/>
              <a:t>Врата стоят на месте ограды первого Красноярского острога, там где сотни лет назад в 17веке сошли на красноярскую землю основатели города, казаки во главе с Андреем Дубенским.</a:t>
            </a:r>
            <a:br>
              <a:rPr lang="ru-RU" sz="2000" dirty="0" smtClean="0"/>
            </a:br>
            <a:r>
              <a:rPr lang="ru-RU" sz="2000" dirty="0" smtClean="0"/>
              <a:t>Это врата из прошлого в будущее, соединение истории Красноярска и современности</a:t>
            </a:r>
            <a:endParaRPr lang="ru-RU" sz="2000" dirty="0"/>
          </a:p>
        </p:txBody>
      </p:sp>
      <p:pic>
        <p:nvPicPr>
          <p:cNvPr id="4098" name="Picture 2" descr="C:\Users\Валентина\Desktop\141054_300.jpg"/>
          <p:cNvPicPr>
            <a:picLocks noChangeAspect="1" noChangeArrowheads="1"/>
          </p:cNvPicPr>
          <p:nvPr/>
        </p:nvPicPr>
        <p:blipFill>
          <a:blip r:embed="rId2" cstate="print"/>
          <a:srcRect/>
          <a:stretch>
            <a:fillRect/>
          </a:stretch>
        </p:blipFill>
        <p:spPr bwMode="auto">
          <a:xfrm>
            <a:off x="5940152" y="4725144"/>
            <a:ext cx="2857500" cy="1981200"/>
          </a:xfrm>
          <a:prstGeom prst="rect">
            <a:avLst/>
          </a:prstGeom>
          <a:noFill/>
        </p:spPr>
      </p:pic>
      <p:pic>
        <p:nvPicPr>
          <p:cNvPr id="7170" name="Picture 2" descr="C:\Users\Валентина\Desktop\230x230_122.jpg"/>
          <p:cNvPicPr>
            <a:picLocks noGrp="1" noChangeAspect="1" noChangeArrowheads="1"/>
          </p:cNvPicPr>
          <p:nvPr>
            <p:ph idx="1"/>
          </p:nvPr>
        </p:nvPicPr>
        <p:blipFill>
          <a:blip r:embed="rId3" cstate="print"/>
          <a:srcRect/>
          <a:stretch>
            <a:fillRect/>
          </a:stretch>
        </p:blipFill>
        <p:spPr bwMode="auto">
          <a:xfrm>
            <a:off x="683568" y="260648"/>
            <a:ext cx="4824536" cy="4824536"/>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00496" y="0"/>
            <a:ext cx="5143504" cy="6858000"/>
          </a:xfrm>
        </p:spPr>
        <p:txBody>
          <a:bodyPr>
            <a:normAutofit fontScale="90000"/>
          </a:bodyPr>
          <a:lstStyle/>
          <a:p>
            <a:pPr algn="l"/>
            <a:r>
              <a:rPr lang="ru-RU" sz="2400" dirty="0" smtClean="0"/>
              <a:t>                   Чёрная сопка</a:t>
            </a:r>
            <a:br>
              <a:rPr lang="ru-RU" sz="2400" dirty="0" smtClean="0"/>
            </a:br>
            <a:r>
              <a:rPr lang="ru-RU" sz="2400" dirty="0" smtClean="0"/>
              <a:t>  </a:t>
            </a:r>
            <a:r>
              <a:rPr lang="ru-RU" sz="2000" dirty="0" smtClean="0"/>
              <a:t>Чёрная сопка- это древний потухший вулкан, находящийся на доступном расстоянии от Красноярска. Ее высота составляет 688 метров, поэтому сопка без труда видна из многих районов города. Но находясь практически в черте крупного мегаполиса сопка остается «нетронутой цивилизацией» и этим очаровывает туристов. На Чёрной сопке обнаружены месторождения горной породы – диорита, который используется в строительстве. В районах умершего вулкана обитает множество представителей флоры и фауны, количество мохообразных, например, достигает 260 видов. Свыше 150 видов – особо охраняемые. Животный мир представлен 58 видам млекопитающих. У подножия Чёрной сопки есть несколько пригородных  сёл </a:t>
            </a:r>
            <a:r>
              <a:rPr lang="ru-RU" sz="2000" dirty="0" err="1" smtClean="0"/>
              <a:t>Лукино</a:t>
            </a:r>
            <a:r>
              <a:rPr lang="ru-RU" sz="2000" dirty="0" smtClean="0"/>
              <a:t>, Кузнецово, </a:t>
            </a:r>
            <a:r>
              <a:rPr lang="ru-RU" sz="2000" dirty="0" err="1" smtClean="0"/>
              <a:t>Зыково</a:t>
            </a:r>
            <a:r>
              <a:rPr lang="ru-RU" sz="2000" dirty="0" smtClean="0"/>
              <a:t>.</a:t>
            </a:r>
            <a:br>
              <a:rPr lang="ru-RU" sz="2000" dirty="0" smtClean="0"/>
            </a:br>
            <a:r>
              <a:rPr lang="ru-RU" sz="2000" dirty="0" smtClean="0"/>
              <a:t>    По другим источникам сопка имеет название Кара-Даг, </a:t>
            </a:r>
            <a:r>
              <a:rPr lang="ru-RU" sz="2000" dirty="0" err="1" smtClean="0"/>
              <a:t>Каратаг</a:t>
            </a:r>
            <a:r>
              <a:rPr lang="ru-RU" sz="2000" dirty="0" smtClean="0"/>
              <a:t> и еще много вариантов на устаревших языках. О Чёрной сопке ходит множество легенд. Некоторые из них утверждают, будто в районе сопки спрятан клад. А другие – что на сопке есть магическое Шаманское дерево.</a:t>
            </a:r>
            <a:endParaRPr lang="ru-RU" sz="2400" dirty="0"/>
          </a:p>
        </p:txBody>
      </p:sp>
      <p:pic>
        <p:nvPicPr>
          <p:cNvPr id="5122" name="Picture 2" descr="C:\Users\Валентина\Desktop\черн соп.jpg"/>
          <p:cNvPicPr>
            <a:picLocks noGrp="1" noChangeAspect="1" noChangeArrowheads="1"/>
          </p:cNvPicPr>
          <p:nvPr>
            <p:ph idx="1"/>
          </p:nvPr>
        </p:nvPicPr>
        <p:blipFill>
          <a:blip r:embed="rId2" cstate="print"/>
          <a:srcRect/>
          <a:stretch>
            <a:fillRect/>
          </a:stretch>
        </p:blipFill>
        <p:spPr bwMode="auto">
          <a:xfrm>
            <a:off x="0" y="0"/>
            <a:ext cx="4000496" cy="2997422"/>
          </a:xfrm>
          <a:prstGeom prst="rect">
            <a:avLst/>
          </a:prstGeom>
          <a:noFill/>
        </p:spPr>
      </p:pic>
      <p:pic>
        <p:nvPicPr>
          <p:cNvPr id="2050" name="Picture 2" descr="C:\Users\1\Desktop\сопка.jpg"/>
          <p:cNvPicPr>
            <a:picLocks noChangeAspect="1" noChangeArrowheads="1"/>
          </p:cNvPicPr>
          <p:nvPr/>
        </p:nvPicPr>
        <p:blipFill>
          <a:blip r:embed="rId3" cstate="print"/>
          <a:srcRect/>
          <a:stretch>
            <a:fillRect/>
          </a:stretch>
        </p:blipFill>
        <p:spPr bwMode="auto">
          <a:xfrm>
            <a:off x="142844" y="3643314"/>
            <a:ext cx="3810027" cy="285752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643438" y="0"/>
            <a:ext cx="4432300" cy="4643446"/>
          </a:xfrm>
        </p:spPr>
        <p:txBody>
          <a:bodyPr>
            <a:normAutofit/>
          </a:bodyPr>
          <a:lstStyle/>
          <a:p>
            <a:r>
              <a:rPr lang="ru-RU" sz="2400" b="1" dirty="0" smtClean="0"/>
              <a:t>Красноярская ГЭС </a:t>
            </a:r>
            <a:br>
              <a:rPr lang="ru-RU" sz="2400" b="1" dirty="0" smtClean="0"/>
            </a:br>
            <a:r>
              <a:rPr lang="ru-RU" sz="2000" b="1" dirty="0" smtClean="0"/>
              <a:t>входит в десятку крупнейших гидроэлектростанции мира. История ее создания – одна из героических страниц летописи двадцатого века. Величие подвига гидростроителей ощущается гораздо сильнее, когда в период «большой воды» открываются затворы водосбросов и можно воочию убедиться в мощи сурового Енисея</a:t>
            </a:r>
            <a:endParaRPr lang="ru-RU" sz="2000" dirty="0"/>
          </a:p>
        </p:txBody>
      </p:sp>
      <p:pic>
        <p:nvPicPr>
          <p:cNvPr id="4" name="Picture 4"/>
          <p:cNvPicPr>
            <a:picLocks noChangeAspect="1" noChangeArrowheads="1"/>
          </p:cNvPicPr>
          <p:nvPr/>
        </p:nvPicPr>
        <p:blipFill>
          <a:blip r:embed="rId2" cstate="print"/>
          <a:srcRect/>
          <a:stretch>
            <a:fillRect/>
          </a:stretch>
        </p:blipFill>
        <p:spPr bwMode="auto">
          <a:xfrm>
            <a:off x="0" y="142852"/>
            <a:ext cx="4667945" cy="3279191"/>
          </a:xfrm>
          <a:prstGeom prst="rect">
            <a:avLst/>
          </a:prstGeom>
          <a:noFill/>
          <a:ln w="9525">
            <a:noFill/>
            <a:miter lim="800000"/>
            <a:headEnd/>
            <a:tailEnd/>
          </a:ln>
          <a:effectLst/>
        </p:spPr>
      </p:pic>
      <p:pic>
        <p:nvPicPr>
          <p:cNvPr id="6146" name="Picture 2" descr="C:\Users\Валентина\Desktop\230x230_133.jpg"/>
          <p:cNvPicPr>
            <a:picLocks noChangeAspect="1" noChangeArrowheads="1"/>
          </p:cNvPicPr>
          <p:nvPr/>
        </p:nvPicPr>
        <p:blipFill>
          <a:blip r:embed="rId3" cstate="print"/>
          <a:srcRect/>
          <a:stretch>
            <a:fillRect/>
          </a:stretch>
        </p:blipFill>
        <p:spPr bwMode="auto">
          <a:xfrm>
            <a:off x="785786" y="3500438"/>
            <a:ext cx="3214710" cy="3214710"/>
          </a:xfrm>
          <a:prstGeom prst="rect">
            <a:avLst/>
          </a:prstGeom>
          <a:noFill/>
        </p:spPr>
      </p:pic>
      <p:sp>
        <p:nvSpPr>
          <p:cNvPr id="6" name="Содержимое 5"/>
          <p:cNvSpPr>
            <a:spLocks noGrp="1"/>
          </p:cNvSpPr>
          <p:nvPr>
            <p:ph idx="1"/>
          </p:nvPr>
        </p:nvSpPr>
        <p:spPr>
          <a:xfrm>
            <a:off x="-1285916" y="4500570"/>
            <a:ext cx="6286544" cy="2168509"/>
          </a:xfrm>
        </p:spPr>
        <p:txBody>
          <a:bodyPr/>
          <a:lstStyle/>
          <a:p>
            <a:pPr>
              <a:buNone/>
            </a:pPr>
            <a:endParaRPr lang="ru-RU"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smtClean="0"/>
              <a:t>Корабли перемещаются из реки Енисей в водохранилище с помощью шлюза. Единственный в России судоподъемник.</a:t>
            </a:r>
            <a:endParaRPr lang="ru-RU" sz="2400" dirty="0"/>
          </a:p>
        </p:txBody>
      </p:sp>
      <p:pic>
        <p:nvPicPr>
          <p:cNvPr id="4" name="Picture 2" descr="C:\Users\1\Desktop\картинки для работы\судоподъемник.jpg"/>
          <p:cNvPicPr>
            <a:picLocks noGrp="1" noChangeAspect="1" noChangeArrowheads="1"/>
          </p:cNvPicPr>
          <p:nvPr>
            <p:ph idx="1"/>
          </p:nvPr>
        </p:nvPicPr>
        <p:blipFill>
          <a:blip r:embed="rId2" cstate="print"/>
          <a:srcRect/>
          <a:stretch>
            <a:fillRect/>
          </a:stretch>
        </p:blipFill>
        <p:spPr bwMode="auto">
          <a:xfrm>
            <a:off x="1285852" y="1643050"/>
            <a:ext cx="6758225" cy="4525963"/>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92080" y="260648"/>
            <a:ext cx="3621088" cy="3816424"/>
          </a:xfrm>
        </p:spPr>
        <p:txBody>
          <a:bodyPr>
            <a:normAutofit/>
          </a:bodyPr>
          <a:lstStyle/>
          <a:p>
            <a:r>
              <a:rPr lang="ru-RU" sz="2400" dirty="0" smtClean="0"/>
              <a:t>Памятник десяти рублевой купюре</a:t>
            </a:r>
            <a:br>
              <a:rPr lang="ru-RU" sz="2400" dirty="0" smtClean="0"/>
            </a:br>
            <a:r>
              <a:rPr lang="ru-RU" sz="2400" dirty="0" smtClean="0"/>
              <a:t> </a:t>
            </a:r>
            <a:r>
              <a:rPr lang="ru-RU" sz="2000" dirty="0" smtClean="0"/>
              <a:t>На десятирублевой купюре изображены виды Красноярска. И когда Центробанк начал замену 10 руб. банкнот на монеты, красноярцы решили увековечить бумажные 10 рублей как часть истории города.</a:t>
            </a:r>
            <a:endParaRPr lang="ru-RU" sz="2000" dirty="0"/>
          </a:p>
        </p:txBody>
      </p:sp>
      <p:pic>
        <p:nvPicPr>
          <p:cNvPr id="1027" name="Picture 3" descr="C:\Users\Валентина\Desktop\Banknote_10_rubles_(1997)_front.jpg"/>
          <p:cNvPicPr>
            <a:picLocks noChangeAspect="1" noChangeArrowheads="1"/>
          </p:cNvPicPr>
          <p:nvPr/>
        </p:nvPicPr>
        <p:blipFill>
          <a:blip r:embed="rId2" cstate="print"/>
          <a:srcRect/>
          <a:stretch>
            <a:fillRect/>
          </a:stretch>
        </p:blipFill>
        <p:spPr bwMode="auto">
          <a:xfrm>
            <a:off x="1115616" y="4077072"/>
            <a:ext cx="5328592" cy="2297292"/>
          </a:xfrm>
          <a:prstGeom prst="rect">
            <a:avLst/>
          </a:prstGeom>
          <a:noFill/>
        </p:spPr>
      </p:pic>
      <p:pic>
        <p:nvPicPr>
          <p:cNvPr id="1028" name="Picture 4" descr="C:\Users\Валентина\Desktop\image040.jpg"/>
          <p:cNvPicPr>
            <a:picLocks noChangeAspect="1" noChangeArrowheads="1"/>
          </p:cNvPicPr>
          <p:nvPr/>
        </p:nvPicPr>
        <p:blipFill>
          <a:blip r:embed="rId3" cstate="print"/>
          <a:srcRect/>
          <a:stretch>
            <a:fillRect/>
          </a:stretch>
        </p:blipFill>
        <p:spPr bwMode="auto">
          <a:xfrm>
            <a:off x="179511" y="188640"/>
            <a:ext cx="4958265" cy="3024336"/>
          </a:xfrm>
          <a:prstGeom prst="rect">
            <a:avLst/>
          </a:prstGeom>
          <a:noFill/>
        </p:spPr>
      </p:pic>
      <p:sp>
        <p:nvSpPr>
          <p:cNvPr id="7" name="Содержимое 6"/>
          <p:cNvSpPr>
            <a:spLocks noGrp="1"/>
          </p:cNvSpPr>
          <p:nvPr>
            <p:ph idx="1"/>
          </p:nvPr>
        </p:nvSpPr>
        <p:spPr>
          <a:xfrm flipH="1">
            <a:off x="2051719" y="1600201"/>
            <a:ext cx="45719" cy="45719"/>
          </a:xfrm>
        </p:spPr>
        <p:txBody>
          <a:bodyPr>
            <a:normAutofit fontScale="25000" lnSpcReduction="20000"/>
          </a:bodyPr>
          <a:lstStyle/>
          <a:p>
            <a:endParaRPr lang="ru-RU"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Пароход Святитель Николай</a:t>
            </a:r>
            <a:endParaRPr lang="ru-RU" dirty="0"/>
          </a:p>
        </p:txBody>
      </p:sp>
      <p:pic>
        <p:nvPicPr>
          <p:cNvPr id="1026" name="Picture 2" descr="C:\Users\Валентина\Desktop\св. николай.jpg"/>
          <p:cNvPicPr>
            <a:picLocks noGrp="1" noChangeAspect="1" noChangeArrowheads="1"/>
          </p:cNvPicPr>
          <p:nvPr>
            <p:ph idx="1"/>
          </p:nvPr>
        </p:nvPicPr>
        <p:blipFill>
          <a:blip r:embed="rId2" cstate="print"/>
          <a:srcRect/>
          <a:stretch>
            <a:fillRect/>
          </a:stretch>
        </p:blipFill>
        <p:spPr bwMode="auto">
          <a:xfrm>
            <a:off x="4860032" y="3810000"/>
            <a:ext cx="4064000" cy="3048000"/>
          </a:xfrm>
          <a:prstGeom prst="rect">
            <a:avLst/>
          </a:prstGeom>
          <a:noFill/>
        </p:spPr>
      </p:pic>
      <p:pic>
        <p:nvPicPr>
          <p:cNvPr id="1027" name="Picture 3" descr="C:\Users\Валентина\Desktop\4940_7179a319d8827409b2120f1f3344ca0c.jpg"/>
          <p:cNvPicPr>
            <a:picLocks noChangeAspect="1" noChangeArrowheads="1"/>
          </p:cNvPicPr>
          <p:nvPr/>
        </p:nvPicPr>
        <p:blipFill>
          <a:blip r:embed="rId3" cstate="print"/>
          <a:srcRect/>
          <a:stretch>
            <a:fillRect/>
          </a:stretch>
        </p:blipFill>
        <p:spPr bwMode="auto">
          <a:xfrm>
            <a:off x="179512" y="1124744"/>
            <a:ext cx="4707198" cy="3528392"/>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55776" y="0"/>
            <a:ext cx="6131024" cy="836712"/>
          </a:xfrm>
        </p:spPr>
        <p:txBody>
          <a:bodyPr>
            <a:normAutofit/>
          </a:bodyPr>
          <a:lstStyle/>
          <a:p>
            <a:r>
              <a:rPr lang="ru-RU" sz="2400" dirty="0" smtClean="0"/>
              <a:t>Борис Яковлевич </a:t>
            </a:r>
            <a:r>
              <a:rPr lang="ru-RU" sz="2400" dirty="0" err="1" smtClean="0"/>
              <a:t>Ряузов</a:t>
            </a:r>
            <a:endParaRPr lang="ru-RU" sz="2400" dirty="0"/>
          </a:p>
        </p:txBody>
      </p:sp>
      <p:sp>
        <p:nvSpPr>
          <p:cNvPr id="3" name="Содержимое 2"/>
          <p:cNvSpPr>
            <a:spLocks noGrp="1"/>
          </p:cNvSpPr>
          <p:nvPr>
            <p:ph idx="1"/>
          </p:nvPr>
        </p:nvSpPr>
        <p:spPr>
          <a:xfrm>
            <a:off x="3563888" y="620688"/>
            <a:ext cx="5400600" cy="6048672"/>
          </a:xfrm>
        </p:spPr>
        <p:txBody>
          <a:bodyPr>
            <a:normAutofit lnSpcReduction="10000"/>
          </a:bodyPr>
          <a:lstStyle/>
          <a:p>
            <a:r>
              <a:rPr lang="ru-RU" sz="2000" dirty="0" smtClean="0"/>
              <a:t>     Зачислен в 78  добровольческую бригаду, которая формировалась в Красноярске.  Несколько месяцев новобранцев обучали в военном лагере под Красноярском. (в настоящее время это район Красноярска «Зеленая роща».) За день отправления на фронт Борис верхом на лошади прискакал в Красноярск, попрощаться с друзьями художниками. Там он узнал о том, что за свою картину «Подвиг  Гастелло»  был принят в Союз художников. Позже, эта картина была напечатана на тысячах почтовых открытках. Бойцы с фронта писали на них весточки своим близким.</a:t>
            </a:r>
          </a:p>
          <a:p>
            <a:r>
              <a:rPr lang="ru-RU" sz="2000" dirty="0" smtClean="0"/>
              <a:t>     Самый первый портрет Александра Матросова сделал Б.Я. </a:t>
            </a:r>
            <a:r>
              <a:rPr lang="ru-RU" sz="2000" dirty="0" err="1" smtClean="0"/>
              <a:t>Ряузов</a:t>
            </a:r>
            <a:r>
              <a:rPr lang="ru-RU" sz="2000" dirty="0" smtClean="0"/>
              <a:t>. Используя  свой талант художника, солдат карандашом рисовал подробную панораму местности, чтобы затем артиллеристы могли вести огонь по вражеским точкам с особой точностью.</a:t>
            </a:r>
            <a:endParaRPr lang="ru-RU" sz="2000" dirty="0"/>
          </a:p>
        </p:txBody>
      </p:sp>
      <p:pic>
        <p:nvPicPr>
          <p:cNvPr id="3074" name="Picture 2" descr="C:\Users\Валентина\Desktop\b_ryauzov_19.jpg"/>
          <p:cNvPicPr>
            <a:picLocks noChangeAspect="1" noChangeArrowheads="1"/>
          </p:cNvPicPr>
          <p:nvPr/>
        </p:nvPicPr>
        <p:blipFill>
          <a:blip r:embed="rId2" cstate="print"/>
          <a:srcRect/>
          <a:stretch>
            <a:fillRect/>
          </a:stretch>
        </p:blipFill>
        <p:spPr bwMode="auto">
          <a:xfrm>
            <a:off x="1043608" y="3501008"/>
            <a:ext cx="2413000" cy="3048000"/>
          </a:xfrm>
          <a:prstGeom prst="rect">
            <a:avLst/>
          </a:prstGeom>
          <a:noFill/>
        </p:spPr>
      </p:pic>
      <p:pic>
        <p:nvPicPr>
          <p:cNvPr id="8194" name="Picture 2" descr="C:\Users\Валентина\Desktop\382ea906fbfe7ad0886a1f4890dca343.jpg"/>
          <p:cNvPicPr>
            <a:picLocks noChangeAspect="1" noChangeArrowheads="1"/>
          </p:cNvPicPr>
          <p:nvPr/>
        </p:nvPicPr>
        <p:blipFill>
          <a:blip r:embed="rId3" cstate="print"/>
          <a:srcRect/>
          <a:stretch>
            <a:fillRect/>
          </a:stretch>
        </p:blipFill>
        <p:spPr bwMode="auto">
          <a:xfrm>
            <a:off x="251520" y="188640"/>
            <a:ext cx="2325638" cy="3189446"/>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357826"/>
            <a:ext cx="8229600" cy="1500174"/>
          </a:xfrm>
        </p:spPr>
        <p:txBody>
          <a:bodyPr>
            <a:normAutofit/>
          </a:bodyPr>
          <a:lstStyle/>
          <a:p>
            <a:r>
              <a:rPr lang="ru-RU" sz="2000" b="1" dirty="0" smtClean="0"/>
              <a:t>Цвети ж, мой Красноярск, живи,</a:t>
            </a:r>
            <a:br>
              <a:rPr lang="ru-RU" sz="2000" b="1" dirty="0" smtClean="0"/>
            </a:br>
            <a:r>
              <a:rPr lang="ru-RU" sz="2000" b="1" dirty="0" smtClean="0"/>
              <a:t>Века считая, как мгновенья,</a:t>
            </a:r>
            <a:br>
              <a:rPr lang="ru-RU" sz="2000" b="1" dirty="0" smtClean="0"/>
            </a:br>
            <a:r>
              <a:rPr lang="ru-RU" sz="2000" b="1" dirty="0" smtClean="0"/>
              <a:t>Достойны славы и любви,</a:t>
            </a:r>
            <a:br>
              <a:rPr lang="ru-RU" sz="2000" b="1" dirty="0" smtClean="0"/>
            </a:br>
            <a:r>
              <a:rPr lang="ru-RU" sz="2000" b="1" dirty="0" smtClean="0"/>
              <a:t>И радостного поколенья!</a:t>
            </a:r>
            <a:endParaRPr lang="ru-RU" sz="2000" b="1" dirty="0"/>
          </a:p>
        </p:txBody>
      </p:sp>
      <p:pic>
        <p:nvPicPr>
          <p:cNvPr id="3076" name="Picture 4" descr="C:\Users\1\Desktop\i (4).jpg"/>
          <p:cNvPicPr>
            <a:picLocks noChangeAspect="1" noChangeArrowheads="1"/>
          </p:cNvPicPr>
          <p:nvPr/>
        </p:nvPicPr>
        <p:blipFill>
          <a:blip r:embed="rId2" cstate="print"/>
          <a:srcRect/>
          <a:stretch>
            <a:fillRect/>
          </a:stretch>
        </p:blipFill>
        <p:spPr bwMode="auto">
          <a:xfrm>
            <a:off x="285720" y="3071810"/>
            <a:ext cx="3536181" cy="2357454"/>
          </a:xfrm>
          <a:prstGeom prst="rect">
            <a:avLst/>
          </a:prstGeom>
          <a:noFill/>
        </p:spPr>
      </p:pic>
      <p:pic>
        <p:nvPicPr>
          <p:cNvPr id="3077" name="Picture 5" descr="C:\Users\1\Desktop\i (2).jpg"/>
          <p:cNvPicPr>
            <a:picLocks noChangeAspect="1" noChangeArrowheads="1"/>
          </p:cNvPicPr>
          <p:nvPr/>
        </p:nvPicPr>
        <p:blipFill>
          <a:blip r:embed="rId3" cstate="print"/>
          <a:srcRect/>
          <a:stretch>
            <a:fillRect/>
          </a:stretch>
        </p:blipFill>
        <p:spPr bwMode="auto">
          <a:xfrm>
            <a:off x="6072198" y="857232"/>
            <a:ext cx="2143125" cy="1428750"/>
          </a:xfrm>
          <a:prstGeom prst="rect">
            <a:avLst/>
          </a:prstGeom>
          <a:noFill/>
        </p:spPr>
      </p:pic>
      <p:pic>
        <p:nvPicPr>
          <p:cNvPr id="3078" name="Picture 6" descr="C:\Users\1\Desktop\i (4).jpg"/>
          <p:cNvPicPr>
            <a:picLocks noChangeAspect="1" noChangeArrowheads="1"/>
          </p:cNvPicPr>
          <p:nvPr/>
        </p:nvPicPr>
        <p:blipFill>
          <a:blip r:embed="rId2" cstate="print"/>
          <a:srcRect/>
          <a:stretch>
            <a:fillRect/>
          </a:stretch>
        </p:blipFill>
        <p:spPr bwMode="auto">
          <a:xfrm>
            <a:off x="6072198" y="857232"/>
            <a:ext cx="2143125" cy="1428750"/>
          </a:xfrm>
          <a:prstGeom prst="rect">
            <a:avLst/>
          </a:prstGeom>
          <a:noFill/>
        </p:spPr>
      </p:pic>
      <p:pic>
        <p:nvPicPr>
          <p:cNvPr id="3079" name="Picture 7" descr="C:\Users\1\Desktop\i (1).jpg"/>
          <p:cNvPicPr>
            <a:picLocks noChangeAspect="1" noChangeArrowheads="1"/>
          </p:cNvPicPr>
          <p:nvPr/>
        </p:nvPicPr>
        <p:blipFill>
          <a:blip r:embed="rId4" cstate="print"/>
          <a:srcRect/>
          <a:stretch>
            <a:fillRect/>
          </a:stretch>
        </p:blipFill>
        <p:spPr bwMode="auto">
          <a:xfrm>
            <a:off x="4643406" y="0"/>
            <a:ext cx="4500594" cy="3000396"/>
          </a:xfrm>
          <a:prstGeom prst="rect">
            <a:avLst/>
          </a:prstGeom>
          <a:noFill/>
        </p:spPr>
      </p:pic>
      <p:pic>
        <p:nvPicPr>
          <p:cNvPr id="3080" name="Picture 8" descr="C:\Users\1\Desktop\i (2).jpg"/>
          <p:cNvPicPr>
            <a:picLocks noGrp="1" noChangeAspect="1" noChangeArrowheads="1"/>
          </p:cNvPicPr>
          <p:nvPr>
            <p:ph idx="1"/>
          </p:nvPr>
        </p:nvPicPr>
        <p:blipFill>
          <a:blip r:embed="rId3" cstate="print"/>
          <a:srcRect/>
          <a:stretch>
            <a:fillRect/>
          </a:stretch>
        </p:blipFill>
        <p:spPr bwMode="auto">
          <a:xfrm>
            <a:off x="5000628" y="3000372"/>
            <a:ext cx="3929075" cy="2525834"/>
          </a:xfrm>
          <a:prstGeom prst="rect">
            <a:avLst/>
          </a:prstGeom>
          <a:noFill/>
        </p:spPr>
      </p:pic>
      <p:pic>
        <p:nvPicPr>
          <p:cNvPr id="3081" name="Picture 9" descr="C:\Users\1\Desktop\i.jpg"/>
          <p:cNvPicPr>
            <a:picLocks noChangeAspect="1" noChangeArrowheads="1"/>
          </p:cNvPicPr>
          <p:nvPr/>
        </p:nvPicPr>
        <p:blipFill>
          <a:blip r:embed="rId5" cstate="print"/>
          <a:srcRect/>
          <a:stretch>
            <a:fillRect/>
          </a:stretch>
        </p:blipFill>
        <p:spPr bwMode="auto">
          <a:xfrm>
            <a:off x="0" y="0"/>
            <a:ext cx="4500558" cy="3000372"/>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196752"/>
          </a:xfrm>
        </p:spPr>
        <p:txBody>
          <a:bodyPr>
            <a:normAutofit/>
          </a:bodyPr>
          <a:lstStyle/>
          <a:p>
            <a:r>
              <a:rPr lang="ru-RU" sz="2400" dirty="0" smtClean="0"/>
              <a:t>Первый острог</a:t>
            </a:r>
            <a:br>
              <a:rPr lang="ru-RU" sz="2400" dirty="0" smtClean="0"/>
            </a:br>
            <a:r>
              <a:rPr lang="ru-RU" sz="2000" dirty="0" smtClean="0"/>
              <a:t>Он был такой крошечный, что весь вмещался на площади перед Большим концертным залом.</a:t>
            </a:r>
            <a:endParaRPr lang="ru-RU" sz="2000" dirty="0"/>
          </a:p>
        </p:txBody>
      </p:sp>
      <p:pic>
        <p:nvPicPr>
          <p:cNvPr id="2050" name="Picture 2" descr="C:\Users\Валентина\Desktop\острог.jpg"/>
          <p:cNvPicPr>
            <a:picLocks noChangeAspect="1" noChangeArrowheads="1"/>
          </p:cNvPicPr>
          <p:nvPr/>
        </p:nvPicPr>
        <p:blipFill>
          <a:blip r:embed="rId2" cstate="print"/>
          <a:srcRect/>
          <a:stretch>
            <a:fillRect/>
          </a:stretch>
        </p:blipFill>
        <p:spPr bwMode="auto">
          <a:xfrm>
            <a:off x="1187624" y="1124744"/>
            <a:ext cx="6580827" cy="5330470"/>
          </a:xfrm>
          <a:prstGeom prst="rect">
            <a:avLst/>
          </a:prstGeom>
          <a:noFill/>
        </p:spPr>
      </p:pic>
      <p:sp>
        <p:nvSpPr>
          <p:cNvPr id="5" name="Содержимое 4"/>
          <p:cNvSpPr>
            <a:spLocks noGrp="1"/>
          </p:cNvSpPr>
          <p:nvPr>
            <p:ph idx="1"/>
          </p:nvPr>
        </p:nvSpPr>
        <p:spPr>
          <a:xfrm>
            <a:off x="8532440" y="5661249"/>
            <a:ext cx="154360" cy="144016"/>
          </a:xfrm>
        </p:spPr>
        <p:txBody>
          <a:bodyPr>
            <a:normAutofit fontScale="25000" lnSpcReduction="20000"/>
          </a:bodyPr>
          <a:lstStyle/>
          <a:p>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60032" y="274638"/>
            <a:ext cx="4283968" cy="5458618"/>
          </a:xfrm>
        </p:spPr>
        <p:txBody>
          <a:bodyPr>
            <a:normAutofit/>
          </a:bodyPr>
          <a:lstStyle/>
          <a:p>
            <a:r>
              <a:rPr lang="ru-RU" sz="2000" dirty="0" smtClean="0"/>
              <a:t>«Лошадь белая»</a:t>
            </a:r>
            <a:br>
              <a:rPr lang="ru-RU" sz="2000" dirty="0" smtClean="0"/>
            </a:br>
            <a:r>
              <a:rPr lang="ru-RU" sz="2000" dirty="0" smtClean="0"/>
              <a:t> Это - памятник в честь русских первопроходцев в Сибири. Согласно одной из легенд, именно здесь в 17-м веке впервые высадились казаки во главе с Андреем Дубенским . Воевода выбрался на берег Енисея на лошади, бросил на камень шашку, нагайку и папаху, сказал, что в этом месте построят город, а затем отправился осматривать местность. Животное осталось отдыхать и поджидать своего хозяина. </a:t>
            </a:r>
            <a:endParaRPr lang="ru-RU" sz="2000" dirty="0"/>
          </a:p>
        </p:txBody>
      </p:sp>
      <p:pic>
        <p:nvPicPr>
          <p:cNvPr id="3074" name="Picture 2" descr="C:\Users\Валентина\Desktop\конь.jpg"/>
          <p:cNvPicPr>
            <a:picLocks noGrp="1" noChangeAspect="1" noChangeArrowheads="1"/>
          </p:cNvPicPr>
          <p:nvPr>
            <p:ph idx="1"/>
          </p:nvPr>
        </p:nvPicPr>
        <p:blipFill>
          <a:blip r:embed="rId2" cstate="print"/>
          <a:srcRect/>
          <a:stretch>
            <a:fillRect/>
          </a:stretch>
        </p:blipFill>
        <p:spPr bwMode="auto">
          <a:xfrm>
            <a:off x="179512" y="476672"/>
            <a:ext cx="4752528" cy="4104456"/>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75856" y="1"/>
            <a:ext cx="5868144" cy="980727"/>
          </a:xfrm>
        </p:spPr>
        <p:txBody>
          <a:bodyPr>
            <a:normAutofit/>
          </a:bodyPr>
          <a:lstStyle/>
          <a:p>
            <a:r>
              <a:rPr lang="ru-RU" sz="2400" dirty="0" smtClean="0"/>
              <a:t>Часовня </a:t>
            </a:r>
            <a:r>
              <a:rPr lang="ru-RU" sz="2400" dirty="0" err="1" smtClean="0"/>
              <a:t>Параскевы</a:t>
            </a:r>
            <a:r>
              <a:rPr lang="ru-RU" sz="2400" dirty="0" smtClean="0"/>
              <a:t> Пятницы</a:t>
            </a:r>
            <a:endParaRPr lang="ru-RU" sz="2400" dirty="0"/>
          </a:p>
        </p:txBody>
      </p:sp>
      <p:sp>
        <p:nvSpPr>
          <p:cNvPr id="3" name="Подзаголовок 2"/>
          <p:cNvSpPr>
            <a:spLocks noGrp="1"/>
          </p:cNvSpPr>
          <p:nvPr>
            <p:ph type="subTitle" idx="1"/>
          </p:nvPr>
        </p:nvSpPr>
        <p:spPr>
          <a:xfrm>
            <a:off x="4211960" y="764704"/>
            <a:ext cx="4932040" cy="6093296"/>
          </a:xfrm>
        </p:spPr>
        <p:txBody>
          <a:bodyPr>
            <a:normAutofit/>
          </a:bodyPr>
          <a:lstStyle/>
          <a:p>
            <a:r>
              <a:rPr lang="ru-RU" sz="2000" dirty="0" smtClean="0"/>
              <a:t>В начале 18века на Караульной горе на месте сторожевой вышки красноярцы поставили деревянный крест огромных размеров На нем были высечены даты основания города и набегов врагов на острог. В тот же день, когда ставили крест, горожане выловили в </a:t>
            </a:r>
            <a:r>
              <a:rPr lang="ru-RU" sz="2000" dirty="0" err="1" smtClean="0"/>
              <a:t>Каче</a:t>
            </a:r>
            <a:r>
              <a:rPr lang="ru-RU" sz="2000" dirty="0" smtClean="0"/>
              <a:t> икону Святой Великомученицы </a:t>
            </a:r>
            <a:r>
              <a:rPr lang="ru-RU" sz="2000" dirty="0" err="1" smtClean="0"/>
              <a:t>Параскевы</a:t>
            </a:r>
            <a:r>
              <a:rPr lang="ru-RU" sz="2000" dirty="0" smtClean="0"/>
              <a:t> Пятницы. В дальнейшем, когда на месте креста появилась часовня, ей дали имя </a:t>
            </a:r>
            <a:r>
              <a:rPr lang="ru-RU" sz="2000" dirty="0" err="1" smtClean="0"/>
              <a:t>Параскевы</a:t>
            </a:r>
            <a:r>
              <a:rPr lang="ru-RU" sz="2000" dirty="0" smtClean="0"/>
              <a:t> Пятницы. Часовню назвали так в честь девушки-казачки, которая собирала ягоды на склоне Караульной горы и  увидев приближающиеся к городу кочевые племена, подняла шум, за что и погибла. </a:t>
            </a:r>
          </a:p>
          <a:p>
            <a:r>
              <a:rPr lang="ru-RU" sz="2000" dirty="0" smtClean="0"/>
              <a:t>С холма на котором стоит часовня, виден весь город и его живописные окрестности.</a:t>
            </a:r>
            <a:endParaRPr lang="ru-RU" sz="2000" dirty="0"/>
          </a:p>
        </p:txBody>
      </p:sp>
      <p:pic>
        <p:nvPicPr>
          <p:cNvPr id="4" name="Picture 3" descr="C:\Users\Валентина\Desktop\254_0014417b.jpg"/>
          <p:cNvPicPr>
            <a:picLocks noChangeAspect="1" noChangeArrowheads="1"/>
          </p:cNvPicPr>
          <p:nvPr/>
        </p:nvPicPr>
        <p:blipFill>
          <a:blip r:embed="rId2" cstate="print"/>
          <a:srcRect/>
          <a:stretch>
            <a:fillRect/>
          </a:stretch>
        </p:blipFill>
        <p:spPr bwMode="auto">
          <a:xfrm>
            <a:off x="0" y="0"/>
            <a:ext cx="4286250" cy="68580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4048" y="274638"/>
            <a:ext cx="4139952" cy="6583362"/>
          </a:xfrm>
        </p:spPr>
        <p:txBody>
          <a:bodyPr>
            <a:normAutofit fontScale="90000"/>
          </a:bodyPr>
          <a:lstStyle/>
          <a:p>
            <a:pPr algn="l"/>
            <a:r>
              <a:rPr lang="ru-RU" sz="2400" dirty="0" smtClean="0"/>
              <a:t>Полуденный выстрел пушки</a:t>
            </a:r>
            <a:br>
              <a:rPr lang="ru-RU" sz="2400" dirty="0" smtClean="0"/>
            </a:br>
            <a:r>
              <a:rPr lang="ru-RU" sz="2000" dirty="0" smtClean="0"/>
              <a:t>Каждый день ровно в 12часов дня каждый житель нашего города слышит раскаты пушечных выстрелов. Это стреляет пушка на Караульной горе. </a:t>
            </a:r>
            <a:br>
              <a:rPr lang="ru-RU" sz="2000" dirty="0" smtClean="0"/>
            </a:br>
            <a:r>
              <a:rPr lang="ru-RU" sz="2000" dirty="0" smtClean="0"/>
              <a:t>Три века назад для защиты города от набегов врагов выставлялся караул на самом высоком холме, который назывался </a:t>
            </a:r>
            <a:r>
              <a:rPr lang="ru-RU" sz="2000" dirty="0" err="1" smtClean="0"/>
              <a:t>Кум-Тигей</a:t>
            </a:r>
            <a:r>
              <a:rPr lang="ru-RU" sz="2000" dirty="0" smtClean="0"/>
              <a:t>, а в дальнейшем Караульная гора. В случае набегов караульщики разводили костры по цепочке холмов, ведущих к городу. Костры предупреждали жителей города о надвигающейся опасности.    Последний тревожный сигнал вспыхивал именно на Караульной горе. Однако главным знаком были не дым и пламя, а выстрел пушки. Услышать его могли все. </a:t>
            </a:r>
            <a:br>
              <a:rPr lang="ru-RU" sz="2000" dirty="0" smtClean="0"/>
            </a:br>
            <a:r>
              <a:rPr lang="ru-RU" sz="2000" dirty="0" smtClean="0"/>
              <a:t>  Пушка Гаубица М-30 доставлена из воинской части, этому орудию уже более 50 лет. Выстрелы холостые.</a:t>
            </a:r>
            <a:r>
              <a:rPr lang="ru-RU" sz="2400" dirty="0" smtClean="0"/>
              <a:t/>
            </a:r>
            <a:br>
              <a:rPr lang="ru-RU" sz="2400" dirty="0" smtClean="0"/>
            </a:br>
            <a:endParaRPr lang="ru-RU" sz="2400"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0" y="1412776"/>
            <a:ext cx="5033532" cy="37751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1205</TotalTime>
  <Words>878</Words>
  <Application>Microsoft Office PowerPoint</Application>
  <PresentationFormat>Экран (4:3)</PresentationFormat>
  <Paragraphs>72</Paragraphs>
  <Slides>56</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56</vt:i4>
      </vt:variant>
    </vt:vector>
  </HeadingPairs>
  <TitlesOfParts>
    <vt:vector size="57" baseType="lpstr">
      <vt:lpstr>Тема Office</vt:lpstr>
      <vt:lpstr>Любимый город  Красноярск</vt:lpstr>
      <vt:lpstr>Не зря Красноярском зовут город мой!</vt:lpstr>
      <vt:lpstr>ают</vt:lpstr>
      <vt:lpstr>Андрей Ануфриевич Дубенской   является основателем нашего города.   В 1623 году Енисейский воевода Яков Хрипунов отправляет Андрея Дубенского найти удобное место для постройки острога (крепости) по Енисею. Острог был необходим, прежде всего, для защиты остальных сибирских острогов, которые занимались в основном сбором пушной дани – ясака. Экспедиция под руководством Дубенского в составе 300 казаков двинулась в путь только летом 1627г по причине отсутствия средств а в 1628 острог был построен и назван Красным яром.  </vt:lpstr>
      <vt:lpstr>Исторические врата Врата стоят на месте ограды первого Красноярского острога, там где сотни лет назад в 17веке сошли на красноярскую землю основатели города, казаки во главе с Андреем Дубенским. Это врата из прошлого в будущее, соединение истории Красноярска и современности</vt:lpstr>
      <vt:lpstr>Первый острог Он был такой крошечный, что весь вмещался на площади перед Большим концертным залом.</vt:lpstr>
      <vt:lpstr>«Лошадь белая»  Это - памятник в честь русских первопроходцев в Сибири. Согласно одной из легенд, именно здесь в 17-м веке впервые высадились казаки во главе с Андреем Дубенским . Воевода выбрался на берег Енисея на лошади, бросил на камень шашку, нагайку и папаху, сказал, что в этом месте построят город, а затем отправился осматривать местность. Животное осталось отдыхать и поджидать своего хозяина. </vt:lpstr>
      <vt:lpstr>Часовня Параскевы Пятницы</vt:lpstr>
      <vt:lpstr>Полуденный выстрел пушки Каждый день ровно в 12часов дня каждый житель нашего города слышит раскаты пушечных выстрелов. Это стреляет пушка на Караульной горе.  Три века назад для защиты города от набегов врагов выставлялся караул на самом высоком холме, который назывался Кум-Тигей, а в дальнейшем Караульная гора. В случае набегов караульщики разводили костры по цепочке холмов, ведущих к городу. Костры предупреждали жителей города о надвигающейся опасности.    Последний тревожный сигнал вспыхивал именно на Караульной горе. Однако главным знаком были не дым и пламя, а выстрел пушки. Услышать его могли все.    Пушка Гаубица М-30 доставлена из воинской части, этому орудию уже более 50 лет. Выстрелы холостые. </vt:lpstr>
      <vt:lpstr>Слайд 10</vt:lpstr>
      <vt:lpstr>Судоходная река Енисей</vt:lpstr>
      <vt:lpstr>Единственный в России судоподъемник на реке Енисей</vt:lpstr>
      <vt:lpstr>Коммунальный мост – конструкция представлена двумя мостами, протяженность которых 410 и 940 метров. Судоходный пролет моста в 158 метров длиной был самым большим в те времена. Главной особенностью строительства Коммунального моста стала установка полуарок (в количестве 20 штук весом 1560 тонн) </vt:lpstr>
      <vt:lpstr>Мост «Три семерки» - мост через Енисей, предназначенный для автомобильного и железнодорожного движения. Официально называется «Коркинским мостом» </vt:lpstr>
      <vt:lpstr>Виноградовский мост построен через протоку могучего Енисея. Является двухпилонным и ведет на остров Татышев. Конструкция моста смешанная: пролеты и опоры из железобетона, подвесные элементы стальные тросы. </vt:lpstr>
      <vt:lpstr>Октябрьский мост – мост через Енисей , соединяющий Ленинский и Советский районы города. Ширина моста – 50 метров, а его длина оклоло 2600метров</vt:lpstr>
      <vt:lpstr>Речной вокзал</vt:lpstr>
      <vt:lpstr>Железнодорожный вокзал</vt:lpstr>
      <vt:lpstr>Паровоз- памятник</vt:lpstr>
      <vt:lpstr>Паровоз- памятник</vt:lpstr>
      <vt:lpstr>Аэропорт</vt:lpstr>
      <vt:lpstr>                      Андрей Поздеев    В центре Красноярска на проспекте Мира  рядом с Педагогическим университетом, немного возвышаясь над прохожими, красуется бронзовая фигура с мольбертом и раскрытым зонтиком.     Творчество этого художника излучает счастье. На картинах бесконечные букеты, люди, улицы любимого города , красочные пейзажи окрестностей Красноярска. Андрея Поздеева называют Солнечным художником. Его картины наполнены радостью, светом, яркими красками.   </vt:lpstr>
      <vt:lpstr>Василий Иванович Суриков Родился в Красноярске</vt:lpstr>
      <vt:lpstr>Виктор Петрович Астафьев Родился в селе Овсянка неподалеку от Красноярска</vt:lpstr>
      <vt:lpstr>   Памятник «Царь- рыба»   Является одним из главных символов Красноярска. Его возвели в честь одноименного произведения, в котором заложен обобщенный смысл борьбы человека с природой.   «Царь-рыба» представляет собой осетра, являющегося символом укрощения и освоения природы.     Возле скульптуры расположена прекрасная смотровая площадка</vt:lpstr>
      <vt:lpstr>Николай Петрович Рязанов Первый русский, обогнувший весь земной шар</vt:lpstr>
      <vt:lpstr>Дмитрий Александрович Хворостовский      Родился в Красноярске.  Свое первое музыкальное образование он получил еще дома, в кругу семьи.       Знакомясь с классической музыкой с ранних лет, Дима начал петь уже в 4 года, а потом поступил в музыкальную школу по классу фортепиано.</vt:lpstr>
      <vt:lpstr>Памятник «Детям войны»     Памятник детям Блокадного Ленинграда (В настоящее время Санкт - Петербурга).      Две детские фигурки мальчика и девочки запечатлены на фоне железной ограды знаменитого Летнего сада в Ленинграде. У девочки закутанной в мамину шаль, в руке кусочек блокадного хлеба, а мальчик держит бидончик для воды. Рядом санки, «транспорт», которым пользовались в морозную голодную зиму все ленинградцы.</vt:lpstr>
      <vt:lpstr>Памятник воинам-интернационалистам           В центре композиции сибирский паренек, почти ре6енок, отправленный в Афганистан.  </vt:lpstr>
      <vt:lpstr> «Мемориал Победы»       На мемориальной площади находятся 22 надгробия, здесь похоронены войны, которые умерли в госпиталях, вечный огонь, который горит рядом с памятником  «Союз фронта и тыла», а также здесь установлен памятник «Алеша», воину-освободителю.          Здесь располагаются боевые сооружения военного периода — пушки, танки, миномет, гаубица.</vt:lpstr>
      <vt:lpstr> Памятник Александру Матросову – Герою Советского Союза находится в Свердловском районе города Красноярск. Александр Матросов олицетворяет героизм и отвагу русского народа, поэтому памятник посвящен не только ему, но и всем воинам, повторившим его подвиг. (Александр пожертвовал собой, закрыв своим телом вражескую амбразуру, тем самым, обеспечив успех наступающего подразделения) </vt:lpstr>
      <vt:lpstr> Красноярский краевой краеведческий музей     Является одним из старейших музеев Сибири и России. Построено по проекту Л.А. Чернышева. На фасадах обязателен «нильский декор».   Краевой музей сыграл важную роль в развитии культурного потенциала Красноярского края.       В здании краеведческого музея установлена точная копия корабля, на котором приплыли первопроходцы Сибири.  </vt:lpstr>
      <vt:lpstr>Необычный зоопарк</vt:lpstr>
      <vt:lpstr>Шоколадная фабрика «Краскон»</vt:lpstr>
      <vt:lpstr>Фабрика игрушек</vt:lpstr>
      <vt:lpstr>Мебельная фабрика</vt:lpstr>
      <vt:lpstr>Обувная фабрика</vt:lpstr>
      <vt:lpstr>Завод холодильников Бирюса</vt:lpstr>
      <vt:lpstr>Театр Оперы  и балета</vt:lpstr>
      <vt:lpstr>Театр Кукол</vt:lpstr>
      <vt:lpstr>Театр Юного Зрителя (ТЮЗ)</vt:lpstr>
      <vt:lpstr>Театр Музыкальной комедии</vt:lpstr>
      <vt:lpstr>Цирк</vt:lpstr>
      <vt:lpstr>Органный зал </vt:lpstr>
      <vt:lpstr>Иван Ярыгин «Сибирский Геракл» - именно так называли его. Сильный, бесстрашный, немногословный, удивительно скромный.  </vt:lpstr>
      <vt:lpstr>Фонтаны</vt:lpstr>
      <vt:lpstr>Природный заповедник «Столбы»</vt:lpstr>
      <vt:lpstr>Елена Александровна Крутовская  Учёный-орнитолог, старший научный сотрудник и основатель "Живого уголка" — "Приюта доктора Айболита" в заповеднике "Столбы", ставшего предшественником красноярского зоопарка "Роев ручей". Художник, писатель, автор научных статей и увлекательных книг — рассказов о диких животных, нашедших приют на территории заповедника</vt:lpstr>
      <vt:lpstr>Зоопарк «Роев ручей»</vt:lpstr>
      <vt:lpstr>                   Чёрная сопка   Чёрная сопка- это древний потухший вулкан, находящийся на доступном расстоянии от Красноярска. Ее высота составляет 688 метров, поэтому сопка без труда видна из многих районов города. Но находясь практически в черте крупного мегаполиса сопка остается «нетронутой цивилизацией» и этим очаровывает туристов. На Чёрной сопке обнаружены месторождения горной породы – диорита, который используется в строительстве. В районах умершего вулкана обитает множество представителей флоры и фауны, количество мохообразных, например, достигает 260 видов. Свыше 150 видов – особо охраняемые. Животный мир представлен 58 видам млекопитающих. У подножия Чёрной сопки есть несколько пригородных  сёл Лукино, Кузнецово, Зыково.     По другим источникам сопка имеет название Кара-Даг, Каратаг и еще много вариантов на устаревших языках. О Чёрной сопке ходит множество легенд. Некоторые из них утверждают, будто в районе сопки спрятан клад. А другие – что на сопке есть магическое Шаманское дерево.</vt:lpstr>
      <vt:lpstr>Красноярская ГЭС  входит в десятку крупнейших гидроэлектростанции мира. История ее создания – одна из героических страниц летописи двадцатого века. Величие подвига гидростроителей ощущается гораздо сильнее, когда в период «большой воды» открываются затворы водосбросов и можно воочию убедиться в мощи сурового Енисея</vt:lpstr>
      <vt:lpstr>Корабли перемещаются из реки Енисей в водохранилище с помощью шлюза. Единственный в России судоподъемник.</vt:lpstr>
      <vt:lpstr>Памятник десяти рублевой купюре  На десятирублевой купюре изображены виды Красноярска. И когда Центробанк начал замену 10 руб. банкнот на монеты, красноярцы решили увековечить бумажные 10 рублей как часть истории города.</vt:lpstr>
      <vt:lpstr>Пароход Святитель Николай</vt:lpstr>
      <vt:lpstr>Борис Яковлевич Ряузов</vt:lpstr>
      <vt:lpstr>Цвети ж, мой Красноярск, живи, Века считая, как мгновенья, Достойны славы и любви, И радостного поколенья!</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Валентина</dc:creator>
  <cp:lastModifiedBy>Валентина</cp:lastModifiedBy>
  <cp:revision>81</cp:revision>
  <dcterms:created xsi:type="dcterms:W3CDTF">2015-02-11T03:29:33Z</dcterms:created>
  <dcterms:modified xsi:type="dcterms:W3CDTF">2020-10-12T13:58:15Z</dcterms:modified>
</cp:coreProperties>
</file>